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9728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20" y="-906"/>
      </p:cViewPr>
      <p:guideLst>
        <p:guide orient="horz" pos="162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428751"/>
            <a:ext cx="905256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2960" y="3429000"/>
            <a:ext cx="7754112"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8CB7CD-E4F6-44C0-BD29-F2A16594EE6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CB7CD-E4F6-44C0-BD29-F2A16594EE6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05979"/>
            <a:ext cx="210312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48640" y="205979"/>
            <a:ext cx="722376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CB7CD-E4F6-44C0-BD29-F2A16594EE6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CB7CD-E4F6-44C0-BD29-F2A16594EE6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114800"/>
            <a:ext cx="9191624"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66776" y="2889647"/>
            <a:ext cx="7362824"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CB7CD-E4F6-44C0-BD29-F2A16594EE6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152144"/>
            <a:ext cx="438912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03520" y="1152144"/>
            <a:ext cx="438912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8CB7CD-E4F6-44C0-BD29-F2A16594EE67}" type="datetimeFigureOut">
              <a:rPr lang="en-US" smtClean="0"/>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151335"/>
            <a:ext cx="438912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1631156"/>
            <a:ext cx="43891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03520" y="1151335"/>
            <a:ext cx="438912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03520" y="1631156"/>
            <a:ext cx="43891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CB7CD-E4F6-44C0-BD29-F2A16594EE67}" type="datetimeFigureOut">
              <a:rPr lang="en-US" smtClean="0"/>
              <a:t>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CB7CD-E4F6-44C0-BD29-F2A16594EE67}" type="datetimeFigureOut">
              <a:rPr lang="en-US" smtClean="0"/>
              <a:t>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CB7CD-E4F6-44C0-BD29-F2A16594EE67}" type="datetimeFigureOut">
              <a:rPr lang="en-US" smtClean="0"/>
              <a:t>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E75F5-3F24-4E14-9225-FE472D62AF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121658"/>
            <a:ext cx="932688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65760" y="4572000"/>
            <a:ext cx="932688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CB7CD-E4F6-44C0-BD29-F2A16594EE67}" type="datetimeFigureOut">
              <a:rPr lang="en-US" smtClean="0"/>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E75F5-3F24-4E14-9225-FE472D62AFA5}" type="slidenum">
              <a:rPr lang="en-US" smtClean="0"/>
              <a:t>‹#›</a:t>
            </a:fld>
            <a:endParaRPr lang="en-US"/>
          </a:p>
        </p:txBody>
      </p:sp>
      <p:sp>
        <p:nvSpPr>
          <p:cNvPr id="9" name="Content Placeholder 8"/>
          <p:cNvSpPr>
            <a:spLocks noGrp="1"/>
          </p:cNvSpPr>
          <p:nvPr>
            <p:ph sz="quarter" idx="13"/>
          </p:nvPr>
        </p:nvSpPr>
        <p:spPr>
          <a:xfrm>
            <a:off x="365760" y="285750"/>
            <a:ext cx="932688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2102" y="4121458"/>
            <a:ext cx="932688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01498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62102" y="4572000"/>
            <a:ext cx="932688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28CB7CD-E4F6-44C0-BD29-F2A16594EE67}" type="datetimeFigureOut">
              <a:rPr lang="en-US" smtClean="0"/>
              <a:t>1/2/2015</a:t>
            </a:fld>
            <a:endParaRPr lang="en-US"/>
          </a:p>
        </p:txBody>
      </p:sp>
      <p:sp>
        <p:nvSpPr>
          <p:cNvPr id="9" name="Slide Number Placeholder 8"/>
          <p:cNvSpPr>
            <a:spLocks noGrp="1"/>
          </p:cNvSpPr>
          <p:nvPr>
            <p:ph type="sldNum" sz="quarter" idx="11"/>
          </p:nvPr>
        </p:nvSpPr>
        <p:spPr/>
        <p:txBody>
          <a:bodyPr/>
          <a:lstStyle/>
          <a:p>
            <a:fld id="{717E75F5-3F24-4E14-9225-FE472D62AFA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05979"/>
            <a:ext cx="9144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 y="1200150"/>
            <a:ext cx="9144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0149840" y="0"/>
            <a:ext cx="82296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149840" y="4114800"/>
            <a:ext cx="82296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238146" y="4236720"/>
            <a:ext cx="658368"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17E75F5-3F24-4E14-9225-FE472D62AFA5}" type="slidenum">
              <a:rPr lang="en-US" smtClean="0"/>
              <a:t>‹#›</a:t>
            </a:fld>
            <a:endParaRPr lang="en-US"/>
          </a:p>
        </p:txBody>
      </p:sp>
      <p:sp>
        <p:nvSpPr>
          <p:cNvPr id="5" name="Footer Placeholder 4"/>
          <p:cNvSpPr>
            <a:spLocks noGrp="1"/>
          </p:cNvSpPr>
          <p:nvPr>
            <p:ph type="ftr" sz="quarter" idx="3"/>
          </p:nvPr>
        </p:nvSpPr>
        <p:spPr>
          <a:xfrm rot="16200000">
            <a:off x="9636931" y="2954274"/>
            <a:ext cx="1775461" cy="438912"/>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9610262" y="1152144"/>
            <a:ext cx="1828799" cy="438912"/>
          </a:xfrm>
          <a:prstGeom prst="rect">
            <a:avLst/>
          </a:prstGeom>
        </p:spPr>
        <p:txBody>
          <a:bodyPr vert="horz" lIns="91440" tIns="45720" rIns="91440" bIns="45720" rtlCol="0" anchor="ctr"/>
          <a:lstStyle>
            <a:lvl1pPr algn="l">
              <a:defRPr sz="1200">
                <a:solidFill>
                  <a:schemeClr val="bg2"/>
                </a:solidFill>
              </a:defRPr>
            </a:lvl1pPr>
          </a:lstStyle>
          <a:p>
            <a:fld id="{928CB7CD-E4F6-44C0-BD29-F2A16594EE67}" type="datetimeFigureOut">
              <a:rPr lang="en-US" smtClean="0"/>
              <a:t>1/2/2015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972800" cy="5143500"/>
          </a:xfrm>
          <a:prstGeom prst="rect">
            <a:avLst/>
          </a:prstGeom>
        </p:spPr>
      </p:pic>
      <p:sp>
        <p:nvSpPr>
          <p:cNvPr id="2" name="Title 1"/>
          <p:cNvSpPr>
            <a:spLocks noGrp="1"/>
          </p:cNvSpPr>
          <p:nvPr>
            <p:ph type="ctrTitle"/>
          </p:nvPr>
        </p:nvSpPr>
        <p:spPr>
          <a:xfrm>
            <a:off x="822960" y="1597819"/>
            <a:ext cx="9326880" cy="745331"/>
          </a:xfrm>
        </p:spPr>
        <p:style>
          <a:lnRef idx="0">
            <a:schemeClr val="dk1"/>
          </a:lnRef>
          <a:fillRef idx="3">
            <a:schemeClr val="dk1"/>
          </a:fillRef>
          <a:effectRef idx="3">
            <a:schemeClr val="dk1"/>
          </a:effectRef>
          <a:fontRef idx="minor">
            <a:schemeClr val="lt1"/>
          </a:fontRef>
        </p:style>
        <p:txBody>
          <a:bodyPr>
            <a:normAutofit fontScale="90000"/>
          </a:bodyPr>
          <a:lstStyle/>
          <a:p>
            <a:r>
              <a:rPr lang="en-US" sz="48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The Last Mile of the Way</a:t>
            </a:r>
            <a:endParaRPr lang="en-US" sz="48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a:xfrm>
            <a:off x="1645920" y="2914650"/>
            <a:ext cx="7680960" cy="647700"/>
          </a:xfrm>
        </p:spPr>
        <p:style>
          <a:lnRef idx="0">
            <a:schemeClr val="dk1"/>
          </a:lnRef>
          <a:fillRef idx="3">
            <a:schemeClr val="dk1"/>
          </a:fillRef>
          <a:effectRef idx="3">
            <a:schemeClr val="dk1"/>
          </a:effectRef>
          <a:fontRef idx="minor">
            <a:schemeClr val="lt1"/>
          </a:fontRef>
        </p:style>
        <p:txBody>
          <a:bodyPr>
            <a:normAutofit lnSpcReduction="10000"/>
          </a:bodyPr>
          <a:lstStyle/>
          <a:p>
            <a:r>
              <a:rPr lang="en-US" sz="40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Matthew 27:32-37</a:t>
            </a:r>
            <a:endParaRPr lang="en-US" sz="40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72059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The Soldiers </a:t>
            </a:r>
            <a:r>
              <a:rPr lang="en-US" sz="3200" u="sng" dirty="0" smtClean="0">
                <a:latin typeface="Times New Roman"/>
                <a:ea typeface="Times New Roman"/>
              </a:rPr>
              <a:t>cast </a:t>
            </a:r>
            <a:r>
              <a:rPr lang="en-US" sz="3200" u="sng" dirty="0">
                <a:latin typeface="Times New Roman"/>
                <a:ea typeface="Times New Roman"/>
              </a:rPr>
              <a:t>lots for His clothing </a:t>
            </a:r>
            <a:endParaRPr lang="en-US" sz="3200" u="sng" dirty="0" smtClean="0">
              <a:latin typeface="Times New Roman"/>
              <a:ea typeface="Times New Roman"/>
            </a:endParaRPr>
          </a:p>
          <a:p>
            <a:pPr marL="114300" indent="0">
              <a:buNone/>
            </a:pPr>
            <a:r>
              <a:rPr lang="en-US" sz="3200" i="1" dirty="0" smtClean="0">
                <a:latin typeface="Times New Roman"/>
                <a:ea typeface="Times New Roman"/>
              </a:rPr>
              <a:t>…And </a:t>
            </a:r>
            <a:r>
              <a:rPr lang="en-US" sz="3200" i="1" dirty="0">
                <a:latin typeface="Times New Roman"/>
                <a:ea typeface="Times New Roman"/>
              </a:rPr>
              <a:t>they divided His garments and cast lots</a:t>
            </a:r>
            <a:r>
              <a:rPr lang="en-US" sz="3200" i="1" dirty="0" smtClean="0">
                <a:latin typeface="Times New Roman"/>
                <a:ea typeface="Times New Roman"/>
              </a:rPr>
              <a:t>.</a:t>
            </a:r>
          </a:p>
          <a:p>
            <a:pPr marL="114300" indent="0">
              <a:buNone/>
            </a:pPr>
            <a:r>
              <a:rPr lang="en-US" sz="3200" dirty="0" smtClean="0">
                <a:latin typeface="Times New Roman"/>
                <a:ea typeface="Times New Roman"/>
              </a:rPr>
              <a:t>Luke 23:34b</a:t>
            </a:r>
            <a:endParaRPr lang="en-US" sz="3200" dirty="0">
              <a:latin typeface="Times New Roman"/>
              <a:ea typeface="Times New Roman"/>
            </a:endParaRPr>
          </a:p>
        </p:txBody>
      </p:sp>
    </p:spTree>
    <p:extLst>
      <p:ext uri="{BB962C8B-B14F-4D97-AF65-F5344CB8AC3E}">
        <p14:creationId xmlns:p14="http://schemas.microsoft.com/office/powerpoint/2010/main" val="29897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A criminal and </a:t>
            </a:r>
            <a:r>
              <a:rPr lang="en-US" sz="3200" u="sng" dirty="0" smtClean="0">
                <a:latin typeface="Times New Roman"/>
                <a:ea typeface="Times New Roman"/>
              </a:rPr>
              <a:t>paradise </a:t>
            </a:r>
          </a:p>
          <a:p>
            <a:pPr marL="114300" indent="0">
              <a:buNone/>
            </a:pPr>
            <a:r>
              <a:rPr lang="en-US" sz="3200" i="1" dirty="0">
                <a:latin typeface="Times New Roman"/>
                <a:ea typeface="Times New Roman"/>
              </a:rPr>
              <a:t>Then one of the criminals who were hanged blasphemed Him, saying, " If You are the Christ, save Yourself and us."40 But the other, answering, rebuked him, saying, "Do you not even fear God, seeing you are under the same condemnation? 41 And we indeed justly, for we receive the due reward of our deeds; but this Man has done nothing wrong</a:t>
            </a:r>
            <a:r>
              <a:rPr lang="en-US" sz="3200" i="1" dirty="0" smtClean="0">
                <a:latin typeface="Times New Roman"/>
                <a:ea typeface="Times New Roman"/>
              </a:rPr>
              <a:t>."</a:t>
            </a:r>
          </a:p>
        </p:txBody>
      </p:sp>
    </p:spTree>
    <p:extLst>
      <p:ext uri="{BB962C8B-B14F-4D97-AF65-F5344CB8AC3E}">
        <p14:creationId xmlns:p14="http://schemas.microsoft.com/office/powerpoint/2010/main" val="173407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A criminal and </a:t>
            </a:r>
            <a:r>
              <a:rPr lang="en-US" sz="3200" u="sng" dirty="0" smtClean="0">
                <a:latin typeface="Times New Roman"/>
                <a:ea typeface="Times New Roman"/>
              </a:rPr>
              <a:t>paradise </a:t>
            </a:r>
          </a:p>
          <a:p>
            <a:pPr marL="114300" indent="0">
              <a:buNone/>
            </a:pPr>
            <a:r>
              <a:rPr lang="en-US" sz="3200" i="1" dirty="0">
                <a:latin typeface="Times New Roman"/>
                <a:ea typeface="Times New Roman"/>
              </a:rPr>
              <a:t>42 Then he said to Jesus, " Lord, remember me when You come into Your kingdom."43 And Jesus said to him, " Assuredly, I say to you, today you will be with Me in Paradise</a:t>
            </a:r>
            <a:r>
              <a:rPr lang="en-US" sz="3200" i="1" dirty="0" smtClean="0">
                <a:latin typeface="Times New Roman"/>
                <a:ea typeface="Times New Roman"/>
              </a:rPr>
              <a:t>.“</a:t>
            </a:r>
          </a:p>
          <a:p>
            <a:pPr marL="114300" indent="0">
              <a:buNone/>
            </a:pPr>
            <a:r>
              <a:rPr lang="en-US" sz="3200" dirty="0" smtClean="0">
                <a:latin typeface="Times New Roman"/>
                <a:ea typeface="Times New Roman"/>
              </a:rPr>
              <a:t>Luke 23:39-43</a:t>
            </a:r>
            <a:endParaRPr lang="en-US" sz="3200" dirty="0">
              <a:latin typeface="Times New Roman"/>
              <a:ea typeface="Times New Roman"/>
            </a:endParaRPr>
          </a:p>
        </p:txBody>
      </p:sp>
    </p:spTree>
    <p:extLst>
      <p:ext uri="{BB962C8B-B14F-4D97-AF65-F5344CB8AC3E}">
        <p14:creationId xmlns:p14="http://schemas.microsoft.com/office/powerpoint/2010/main" val="478723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Jesus’ care for </a:t>
            </a:r>
            <a:r>
              <a:rPr lang="en-US" sz="3200" u="sng" dirty="0" smtClean="0">
                <a:latin typeface="Times New Roman"/>
                <a:ea typeface="Times New Roman"/>
              </a:rPr>
              <a:t>Mary </a:t>
            </a:r>
          </a:p>
          <a:p>
            <a:pPr marL="114300" indent="0">
              <a:buNone/>
            </a:pPr>
            <a:r>
              <a:rPr lang="en-US" sz="3200" i="1" dirty="0">
                <a:latin typeface="Times New Roman"/>
                <a:ea typeface="Times New Roman"/>
              </a:rPr>
              <a:t>When Jesus therefore saw His mother, and the disciple whom He loved standing by, He said to His mother, " Woman, behold your son!" 27 Then He said to the disciple, " Behold your mother!" And from that hour that disciple took her to his own home</a:t>
            </a:r>
            <a:r>
              <a:rPr lang="en-US" sz="3200" i="1" dirty="0" smtClean="0">
                <a:latin typeface="Times New Roman"/>
                <a:ea typeface="Times New Roman"/>
              </a:rPr>
              <a:t>.</a:t>
            </a:r>
          </a:p>
          <a:p>
            <a:pPr marL="114300" indent="0">
              <a:buNone/>
            </a:pPr>
            <a:r>
              <a:rPr lang="en-US" sz="3200" dirty="0" smtClean="0">
                <a:latin typeface="Times New Roman"/>
                <a:ea typeface="Times New Roman"/>
              </a:rPr>
              <a:t>John 19:26-27</a:t>
            </a:r>
          </a:p>
        </p:txBody>
      </p:sp>
    </p:spTree>
    <p:extLst>
      <p:ext uri="{BB962C8B-B14F-4D97-AF65-F5344CB8AC3E}">
        <p14:creationId xmlns:p14="http://schemas.microsoft.com/office/powerpoint/2010/main" val="10205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Darkness covers the land </a:t>
            </a:r>
            <a:endParaRPr lang="en-US" sz="3200" u="sng" dirty="0" smtClean="0">
              <a:latin typeface="Times New Roman"/>
              <a:ea typeface="Times New Roman"/>
            </a:endParaRPr>
          </a:p>
          <a:p>
            <a:pPr marL="114300" indent="0">
              <a:buNone/>
            </a:pPr>
            <a:r>
              <a:rPr lang="en-US" sz="3200" i="1" dirty="0">
                <a:latin typeface="Times New Roman"/>
                <a:ea typeface="Times New Roman"/>
              </a:rPr>
              <a:t>Now when the sixth hour had come, there was darkness over the whole land until the ninth hour</a:t>
            </a:r>
            <a:r>
              <a:rPr lang="en-US" sz="3200" i="1" dirty="0" smtClean="0">
                <a:latin typeface="Times New Roman"/>
                <a:ea typeface="Times New Roman"/>
              </a:rPr>
              <a:t>.</a:t>
            </a:r>
          </a:p>
          <a:p>
            <a:pPr marL="114300" indent="0">
              <a:buNone/>
            </a:pPr>
            <a:r>
              <a:rPr lang="en-US" sz="3200" dirty="0" smtClean="0">
                <a:latin typeface="Times New Roman"/>
                <a:ea typeface="Times New Roman"/>
              </a:rPr>
              <a:t>Mark 15:33</a:t>
            </a:r>
          </a:p>
        </p:txBody>
      </p:sp>
    </p:spTree>
    <p:extLst>
      <p:ext uri="{BB962C8B-B14F-4D97-AF65-F5344CB8AC3E}">
        <p14:creationId xmlns:p14="http://schemas.microsoft.com/office/powerpoint/2010/main" val="6699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Jesus </a:t>
            </a:r>
            <a:r>
              <a:rPr lang="en-US" sz="3200" u="sng" dirty="0" smtClean="0">
                <a:latin typeface="Times New Roman"/>
                <a:ea typeface="Times New Roman"/>
              </a:rPr>
              <a:t>forsaken</a:t>
            </a:r>
            <a:r>
              <a:rPr lang="en-US" sz="3200" u="sng" dirty="0">
                <a:latin typeface="Times New Roman"/>
                <a:ea typeface="Times New Roman"/>
              </a:rPr>
              <a:t>? </a:t>
            </a:r>
            <a:endParaRPr lang="en-US" sz="3200" u="sng" dirty="0" smtClean="0">
              <a:latin typeface="Times New Roman"/>
              <a:ea typeface="Times New Roman"/>
            </a:endParaRPr>
          </a:p>
          <a:p>
            <a:pPr marL="114300" indent="0">
              <a:buNone/>
            </a:pPr>
            <a:r>
              <a:rPr lang="en-US" sz="3200" i="1" dirty="0">
                <a:latin typeface="Times New Roman"/>
                <a:ea typeface="Times New Roman"/>
              </a:rPr>
              <a:t>And about the ninth hour Jesus cried out with a loud voice, saying, " Eli, Eli, lama </a:t>
            </a:r>
            <a:r>
              <a:rPr lang="en-US" sz="3200" i="1" dirty="0" err="1">
                <a:latin typeface="Times New Roman"/>
                <a:ea typeface="Times New Roman"/>
              </a:rPr>
              <a:t>sabachthani</a:t>
            </a:r>
            <a:r>
              <a:rPr lang="en-US" sz="3200" i="1" dirty="0">
                <a:latin typeface="Times New Roman"/>
                <a:ea typeface="Times New Roman"/>
              </a:rPr>
              <a:t>?" that is, " My God, My God, why have You forsaken Me</a:t>
            </a:r>
            <a:r>
              <a:rPr lang="en-US" sz="3200" i="1" dirty="0" smtClean="0">
                <a:latin typeface="Times New Roman"/>
                <a:ea typeface="Times New Roman"/>
              </a:rPr>
              <a:t>?“</a:t>
            </a:r>
          </a:p>
          <a:p>
            <a:pPr marL="114300" indent="0">
              <a:buNone/>
            </a:pPr>
            <a:r>
              <a:rPr lang="en-US" sz="3200" dirty="0" smtClean="0">
                <a:latin typeface="Times New Roman"/>
                <a:ea typeface="Times New Roman"/>
              </a:rPr>
              <a:t>Matthew 27:46</a:t>
            </a:r>
          </a:p>
        </p:txBody>
      </p:sp>
    </p:spTree>
    <p:extLst>
      <p:ext uri="{BB962C8B-B14F-4D97-AF65-F5344CB8AC3E}">
        <p14:creationId xmlns:p14="http://schemas.microsoft.com/office/powerpoint/2010/main" val="17314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smtClean="0">
                <a:latin typeface="Times New Roman"/>
                <a:ea typeface="Times New Roman"/>
              </a:rPr>
              <a:t>Jesus’ death</a:t>
            </a:r>
          </a:p>
          <a:p>
            <a:pPr marL="114300" indent="0">
              <a:buNone/>
            </a:pPr>
            <a:r>
              <a:rPr lang="en-US" sz="3200" i="1" dirty="0">
                <a:latin typeface="Times New Roman"/>
                <a:ea typeface="Times New Roman"/>
              </a:rPr>
              <a:t>After this, Jesus, knowing that all things were now accomplished, that the Scripture might be fulfilled, said, " I thirst!" 29 Now a vessel full of sour wine was sitting there; and they filled a sponge with sour wine, put it on hyssop, and put it to His mouth. 30 So when Jesus had received the sour wine, He said, " It is finished!" And bowing His head, He gave up His spirit</a:t>
            </a:r>
            <a:r>
              <a:rPr lang="en-US" sz="3200" i="1" dirty="0" smtClean="0">
                <a:latin typeface="Times New Roman"/>
                <a:ea typeface="Times New Roman"/>
              </a:rPr>
              <a:t>. </a:t>
            </a:r>
            <a:r>
              <a:rPr lang="en-US" sz="3200" dirty="0" smtClean="0">
                <a:latin typeface="Times New Roman"/>
                <a:ea typeface="Times New Roman"/>
              </a:rPr>
              <a:t>John 19:28-30</a:t>
            </a:r>
          </a:p>
        </p:txBody>
      </p:sp>
    </p:spTree>
    <p:extLst>
      <p:ext uri="{BB962C8B-B14F-4D97-AF65-F5344CB8AC3E}">
        <p14:creationId xmlns:p14="http://schemas.microsoft.com/office/powerpoint/2010/main" val="260380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smtClean="0">
                <a:latin typeface="Times New Roman"/>
                <a:ea typeface="Times New Roman"/>
              </a:rPr>
              <a:t>Jesus’ death</a:t>
            </a:r>
          </a:p>
          <a:p>
            <a:pPr marL="114300" indent="0">
              <a:buNone/>
            </a:pPr>
            <a:r>
              <a:rPr lang="en-US" sz="3200" i="1" dirty="0">
                <a:latin typeface="Times New Roman"/>
                <a:ea typeface="Times New Roman"/>
              </a:rPr>
              <a:t>And when Jesus had cried out with a loud voice, He said, " Father, ' into Your hands I commit My spirit. '" Having said this, He breathed His last</a:t>
            </a:r>
            <a:r>
              <a:rPr lang="en-US" sz="3200" i="1" dirty="0" smtClean="0">
                <a:latin typeface="Times New Roman"/>
                <a:ea typeface="Times New Roman"/>
              </a:rPr>
              <a:t>.</a:t>
            </a:r>
          </a:p>
          <a:p>
            <a:pPr marL="114300" indent="0">
              <a:buNone/>
            </a:pPr>
            <a:r>
              <a:rPr lang="en-US" sz="3200" dirty="0" smtClean="0">
                <a:latin typeface="Times New Roman"/>
                <a:ea typeface="Times New Roman"/>
              </a:rPr>
              <a:t>Luke 23:46</a:t>
            </a:r>
          </a:p>
        </p:txBody>
      </p:sp>
    </p:spTree>
    <p:extLst>
      <p:ext uri="{BB962C8B-B14F-4D97-AF65-F5344CB8AC3E}">
        <p14:creationId xmlns:p14="http://schemas.microsoft.com/office/powerpoint/2010/main" val="147619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smtClean="0">
                <a:latin typeface="Times New Roman"/>
                <a:ea typeface="Times New Roman"/>
              </a:rPr>
              <a:t>The Earthquake</a:t>
            </a:r>
          </a:p>
          <a:p>
            <a:pPr marL="114300" indent="0">
              <a:buNone/>
            </a:pPr>
            <a:r>
              <a:rPr lang="en-US" sz="3200" i="1" dirty="0">
                <a:latin typeface="Times New Roman"/>
                <a:ea typeface="Times New Roman"/>
              </a:rPr>
              <a:t>50 And Jesus cried out again with a loud voice, and yielded up His spirit.51 Then, behold, the veil of the temple was torn in two from top to bottom; and the earth quaked, and the rocks were split, 52 and the graves were opened; and many bodies of the saints who had fallen asleep were raised; </a:t>
            </a:r>
            <a:endParaRPr lang="en-US" sz="3200" i="1" dirty="0" smtClean="0">
              <a:latin typeface="Times New Roman"/>
              <a:ea typeface="Times New Roman"/>
            </a:endParaRPr>
          </a:p>
        </p:txBody>
      </p:sp>
    </p:spTree>
    <p:extLst>
      <p:ext uri="{BB962C8B-B14F-4D97-AF65-F5344CB8AC3E}">
        <p14:creationId xmlns:p14="http://schemas.microsoft.com/office/powerpoint/2010/main" val="31933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Events while on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smtClean="0">
                <a:latin typeface="Times New Roman"/>
                <a:ea typeface="Times New Roman"/>
              </a:rPr>
              <a:t>The Earthquake</a:t>
            </a:r>
          </a:p>
          <a:p>
            <a:pPr marL="114300" indent="0">
              <a:buNone/>
            </a:pPr>
            <a:r>
              <a:rPr lang="en-US" sz="3200" i="1" dirty="0">
                <a:latin typeface="Times New Roman"/>
                <a:ea typeface="Times New Roman"/>
              </a:rPr>
              <a:t>53 and coming out of the graves after His resurrection, they went into the holy city and appeared to many.54 So when the centurion and those with him, who were guarding Jesus, saw the earthquake and the things that had happened, they feared greatly, saying, " Truly this was the Son of God</a:t>
            </a:r>
            <a:r>
              <a:rPr lang="en-US" sz="3200" i="1" dirty="0" smtClean="0">
                <a:latin typeface="Times New Roman"/>
                <a:ea typeface="Times New Roman"/>
              </a:rPr>
              <a:t>!“    </a:t>
            </a:r>
            <a:r>
              <a:rPr lang="en-US" sz="3200" dirty="0" smtClean="0">
                <a:latin typeface="Times New Roman"/>
                <a:ea typeface="Times New Roman"/>
              </a:rPr>
              <a:t>Matthew 27:51-54</a:t>
            </a:r>
            <a:endParaRPr lang="en-US" sz="3200" dirty="0">
              <a:latin typeface="Times New Roman"/>
              <a:ea typeface="Times New Roman"/>
            </a:endParaRPr>
          </a:p>
        </p:txBody>
      </p:sp>
    </p:spTree>
    <p:extLst>
      <p:ext uri="{BB962C8B-B14F-4D97-AF65-F5344CB8AC3E}">
        <p14:creationId xmlns:p14="http://schemas.microsoft.com/office/powerpoint/2010/main" val="418461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9540240" cy="857250"/>
          </a:xfrm>
        </p:spPr>
        <p:txBody>
          <a:bodyPr/>
          <a:lstStyle/>
          <a:p>
            <a:pPr algn="ctr"/>
            <a:r>
              <a:rPr lang="en-US" u="sng" dirty="0" smtClean="0"/>
              <a:t>Matthew 27:32-37</a:t>
            </a:r>
            <a:endParaRPr lang="en-US" u="sng" dirty="0"/>
          </a:p>
        </p:txBody>
      </p:sp>
      <p:sp>
        <p:nvSpPr>
          <p:cNvPr id="3" name="Content Placeholder 2"/>
          <p:cNvSpPr>
            <a:spLocks noGrp="1"/>
          </p:cNvSpPr>
          <p:nvPr>
            <p:ph idx="1"/>
          </p:nvPr>
        </p:nvSpPr>
        <p:spPr>
          <a:xfrm>
            <a:off x="152400" y="1200150"/>
            <a:ext cx="9829800" cy="3600450"/>
          </a:xfrm>
        </p:spPr>
        <p:txBody>
          <a:bodyPr>
            <a:noAutofit/>
          </a:bodyPr>
          <a:lstStyle/>
          <a:p>
            <a:pPr marL="114300" indent="0">
              <a:buNone/>
            </a:pPr>
            <a:r>
              <a:rPr lang="en-US" sz="3200" dirty="0" smtClean="0">
                <a:latin typeface="Times New Roman" panose="02020603050405020304" pitchFamily="18" charset="0"/>
                <a:cs typeface="Times New Roman" panose="02020603050405020304" pitchFamily="18" charset="0"/>
              </a:rPr>
              <a:t>32 </a:t>
            </a:r>
            <a:r>
              <a:rPr lang="en-US" sz="3200" dirty="0">
                <a:latin typeface="Times New Roman" panose="02020603050405020304" pitchFamily="18" charset="0"/>
                <a:cs typeface="Times New Roman" panose="02020603050405020304" pitchFamily="18" charset="0"/>
              </a:rPr>
              <a:t>Now as they came out, they found a man of Cyrene, Simon by name. Him they compelled to bear His cross. 33 And when they had come to a place called Golgotha, that is to say, Place of a Skull, 34 they gave Him sour wine mingled with gall to drink. But when He had tasted it, He would not drink</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4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Conclusion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Why </a:t>
            </a:r>
            <a:r>
              <a:rPr lang="en-US" sz="3200" u="sng" dirty="0" smtClean="0">
                <a:latin typeface="Times New Roman"/>
                <a:ea typeface="Times New Roman"/>
              </a:rPr>
              <a:t>has Christ laid </a:t>
            </a:r>
            <a:r>
              <a:rPr lang="en-US" sz="3200" u="sng" dirty="0">
                <a:latin typeface="Times New Roman"/>
                <a:ea typeface="Times New Roman"/>
              </a:rPr>
              <a:t>down His life? </a:t>
            </a:r>
            <a:endParaRPr lang="en-US" sz="3200" u="sng" dirty="0" smtClean="0">
              <a:latin typeface="Times New Roman"/>
              <a:ea typeface="Times New Roman"/>
            </a:endParaRPr>
          </a:p>
          <a:p>
            <a:pPr marL="114300" indent="0">
              <a:buNone/>
            </a:pPr>
            <a:r>
              <a:rPr lang="en-US" sz="3200" i="1" dirty="0">
                <a:latin typeface="Times New Roman"/>
                <a:ea typeface="Times New Roman"/>
              </a:rPr>
              <a:t>Greater love has no one than this, than to lay down one's life for his friends. 14 You are My friends if you do whatever I command you</a:t>
            </a:r>
            <a:r>
              <a:rPr lang="en-US" sz="3200" i="1" dirty="0" smtClean="0">
                <a:latin typeface="Times New Roman"/>
                <a:ea typeface="Times New Roman"/>
              </a:rPr>
              <a:t>.</a:t>
            </a:r>
          </a:p>
          <a:p>
            <a:pPr marL="114300" indent="0">
              <a:buNone/>
            </a:pPr>
            <a:r>
              <a:rPr lang="en-US" sz="3200" dirty="0" smtClean="0">
                <a:latin typeface="Times New Roman"/>
                <a:ea typeface="Times New Roman"/>
              </a:rPr>
              <a:t>John 15:13-14</a:t>
            </a:r>
            <a:endParaRPr lang="en-US" sz="3200" dirty="0">
              <a:latin typeface="Times New Roman"/>
              <a:ea typeface="Times New Roman"/>
            </a:endParaRPr>
          </a:p>
        </p:txBody>
      </p:sp>
    </p:spTree>
    <p:extLst>
      <p:ext uri="{BB962C8B-B14F-4D97-AF65-F5344CB8AC3E}">
        <p14:creationId xmlns:p14="http://schemas.microsoft.com/office/powerpoint/2010/main" val="328473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Conclusion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Why </a:t>
            </a:r>
            <a:r>
              <a:rPr lang="en-US" sz="3200" u="sng" dirty="0" smtClean="0">
                <a:latin typeface="Times New Roman"/>
                <a:ea typeface="Times New Roman"/>
              </a:rPr>
              <a:t>has Christ laid down </a:t>
            </a:r>
            <a:r>
              <a:rPr lang="en-US" sz="3200" u="sng" dirty="0">
                <a:latin typeface="Times New Roman"/>
                <a:ea typeface="Times New Roman"/>
              </a:rPr>
              <a:t>His life? </a:t>
            </a:r>
            <a:endParaRPr lang="en-US" sz="3200" u="sng" dirty="0" smtClean="0">
              <a:latin typeface="Times New Roman"/>
              <a:ea typeface="Times New Roman"/>
            </a:endParaRPr>
          </a:p>
          <a:p>
            <a:pPr marL="114300" indent="0">
              <a:buNone/>
            </a:pPr>
            <a:r>
              <a:rPr lang="en-US" sz="3200" i="1" dirty="0">
                <a:latin typeface="Times New Roman"/>
                <a:ea typeface="Times New Roman"/>
              </a:rPr>
              <a:t>But God demonstrates His own love toward us, in that while we were still sinners, Christ died for us. 9 Much more then, having now been justified by His blood, we shall be saved from wrath through Him</a:t>
            </a:r>
            <a:r>
              <a:rPr lang="en-US" sz="3200" i="1" dirty="0" smtClean="0">
                <a:latin typeface="Times New Roman"/>
                <a:ea typeface="Times New Roman"/>
              </a:rPr>
              <a:t>.</a:t>
            </a:r>
          </a:p>
          <a:p>
            <a:pPr marL="114300" indent="0">
              <a:buNone/>
            </a:pPr>
            <a:r>
              <a:rPr lang="en-US" sz="3200" dirty="0" smtClean="0">
                <a:latin typeface="Times New Roman"/>
                <a:ea typeface="Times New Roman"/>
              </a:rPr>
              <a:t>Romans 5:8-9</a:t>
            </a:r>
          </a:p>
        </p:txBody>
      </p:sp>
    </p:spTree>
    <p:extLst>
      <p:ext uri="{BB962C8B-B14F-4D97-AF65-F5344CB8AC3E}">
        <p14:creationId xmlns:p14="http://schemas.microsoft.com/office/powerpoint/2010/main" val="14411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Matthew 27:32-37</a:t>
            </a:r>
            <a:endParaRPr lang="en-US" u="sng" dirty="0"/>
          </a:p>
        </p:txBody>
      </p:sp>
      <p:sp>
        <p:nvSpPr>
          <p:cNvPr id="3" name="Content Placeholder 2"/>
          <p:cNvSpPr>
            <a:spLocks noGrp="1"/>
          </p:cNvSpPr>
          <p:nvPr>
            <p:ph idx="1"/>
          </p:nvPr>
        </p:nvSpPr>
        <p:spPr>
          <a:xfrm>
            <a:off x="152400" y="1200150"/>
            <a:ext cx="9829800" cy="3600450"/>
          </a:xfrm>
        </p:spPr>
        <p:txBody>
          <a:bodyPr>
            <a:noAutofit/>
          </a:bodyPr>
          <a:lstStyle/>
          <a:p>
            <a:pPr marL="114300" indent="0">
              <a:buNone/>
            </a:pPr>
            <a:r>
              <a:rPr lang="en-US" sz="3200" dirty="0">
                <a:latin typeface="Times New Roman" panose="02020603050405020304" pitchFamily="18" charset="0"/>
                <a:cs typeface="Times New Roman" panose="02020603050405020304" pitchFamily="18" charset="0"/>
              </a:rPr>
              <a:t>35 Then they crucified Him, and divided His garments, casting lots, that it might be fulfilled which was spoken by the prophet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They divided My garments among them</a:t>
            </a:r>
            <a:r>
              <a:rPr lang="en-US" sz="3200" dirty="0" smtClean="0">
                <a:latin typeface="Times New Roman" panose="02020603050405020304" pitchFamily="18" charset="0"/>
                <a:cs typeface="Times New Roman" panose="02020603050405020304" pitchFamily="18" charset="0"/>
              </a:rPr>
              <a:t>, And </a:t>
            </a:r>
            <a:r>
              <a:rPr lang="en-US" sz="3200" dirty="0">
                <a:latin typeface="Times New Roman" panose="02020603050405020304" pitchFamily="18" charset="0"/>
                <a:cs typeface="Times New Roman" panose="02020603050405020304" pitchFamily="18" charset="0"/>
              </a:rPr>
              <a:t>for My clothing they cast lots."36 Sitting down, they kept watch over Him there. 37 And they put up over His head the accusation written against Him</a:t>
            </a:r>
            <a:r>
              <a:rPr lang="en-US" sz="3200" dirty="0" smtClean="0">
                <a:latin typeface="Times New Roman" panose="02020603050405020304" pitchFamily="18" charset="0"/>
                <a:cs typeface="Times New Roman" panose="02020603050405020304" pitchFamily="18" charset="0"/>
              </a:rPr>
              <a:t>: THIS </a:t>
            </a:r>
            <a:r>
              <a:rPr lang="en-US" sz="3200" dirty="0">
                <a:latin typeface="Times New Roman" panose="02020603050405020304" pitchFamily="18" charset="0"/>
                <a:cs typeface="Times New Roman" panose="02020603050405020304" pitchFamily="18" charset="0"/>
              </a:rPr>
              <a:t>IS JESUS THE KING OF THE JEWS</a:t>
            </a:r>
          </a:p>
        </p:txBody>
      </p:sp>
    </p:spTree>
    <p:extLst>
      <p:ext uri="{BB962C8B-B14F-4D97-AF65-F5344CB8AC3E}">
        <p14:creationId xmlns:p14="http://schemas.microsoft.com/office/powerpoint/2010/main" val="183718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The Journey to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The people followed Christ and mourned for Him </a:t>
            </a:r>
            <a:endParaRPr lang="en-US" sz="3200" u="sng" dirty="0" smtClean="0">
              <a:latin typeface="Times New Roman"/>
              <a:ea typeface="Times New Roman"/>
            </a:endParaRPr>
          </a:p>
          <a:p>
            <a:pPr marL="114300" indent="0">
              <a:buNone/>
            </a:pPr>
            <a:r>
              <a:rPr lang="en-US" sz="3200" dirty="0" smtClean="0">
                <a:latin typeface="Times New Roman" panose="02020603050405020304" pitchFamily="18" charset="0"/>
                <a:cs typeface="Times New Roman" panose="02020603050405020304" pitchFamily="18" charset="0"/>
              </a:rPr>
              <a:t>26 Now </a:t>
            </a:r>
            <a:r>
              <a:rPr lang="en-US" sz="3200" dirty="0">
                <a:latin typeface="Times New Roman" panose="02020603050405020304" pitchFamily="18" charset="0"/>
                <a:cs typeface="Times New Roman" panose="02020603050405020304" pitchFamily="18" charset="0"/>
              </a:rPr>
              <a:t>as they led Him away, they laid hold of a certain man, Simon a </a:t>
            </a:r>
            <a:r>
              <a:rPr lang="en-US" sz="3200" dirty="0" err="1">
                <a:latin typeface="Times New Roman" panose="02020603050405020304" pitchFamily="18" charset="0"/>
                <a:cs typeface="Times New Roman" panose="02020603050405020304" pitchFamily="18" charset="0"/>
              </a:rPr>
              <a:t>Cyrenian</a:t>
            </a:r>
            <a:r>
              <a:rPr lang="en-US" sz="3200" dirty="0">
                <a:latin typeface="Times New Roman" panose="02020603050405020304" pitchFamily="18" charset="0"/>
                <a:cs typeface="Times New Roman" panose="02020603050405020304" pitchFamily="18" charset="0"/>
              </a:rPr>
              <a:t>, who was coming from the country, and on him they laid the cross that he might bear it after Jesus.27 And a great multitude of the people followed Him, and women who also mourned and lamented Him</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Luke 23:26-27</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61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The Journey to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Christ speaks to the people following Him </a:t>
            </a:r>
            <a:endParaRPr lang="en-US" sz="3200" u="sng" dirty="0" smtClean="0">
              <a:latin typeface="Times New Roman"/>
              <a:ea typeface="Times New Roman"/>
            </a:endParaRPr>
          </a:p>
          <a:p>
            <a:pPr marL="114300" indent="0">
              <a:buNone/>
            </a:pPr>
            <a:r>
              <a:rPr lang="en-US" sz="3200" dirty="0">
                <a:latin typeface="Times New Roman"/>
                <a:ea typeface="Times New Roman"/>
              </a:rPr>
              <a:t>But Jesus, turning to them, said, " Daughters of Jerusalem, do not weep for Me, but weep for yourselves and for your children. 29 For indeed the days are coming in which they will say, ' Blessed are the barren, wombs that never bore, and breasts which never nursed! ' 30 Then they will begin 'to say to the mountains, " Fall on us!" and to the hills, " Cover us!" </a:t>
            </a:r>
            <a:r>
              <a:rPr lang="en-US" sz="3200" dirty="0" smtClean="0">
                <a:latin typeface="Times New Roman"/>
                <a:ea typeface="Times New Roman"/>
              </a:rPr>
              <a:t>'</a:t>
            </a:r>
          </a:p>
        </p:txBody>
      </p:sp>
    </p:spTree>
    <p:extLst>
      <p:ext uri="{BB962C8B-B14F-4D97-AF65-F5344CB8AC3E}">
        <p14:creationId xmlns:p14="http://schemas.microsoft.com/office/powerpoint/2010/main" val="29609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The Journey to the Cross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a:latin typeface="Times New Roman"/>
                <a:ea typeface="Times New Roman"/>
              </a:rPr>
              <a:t>Christ speaks to the people following Him </a:t>
            </a:r>
            <a:endParaRPr lang="en-US" sz="3200" u="sng" dirty="0" smtClean="0">
              <a:latin typeface="Times New Roman"/>
              <a:ea typeface="Times New Roman"/>
            </a:endParaRPr>
          </a:p>
          <a:p>
            <a:pPr marL="114300" indent="0">
              <a:buNone/>
            </a:pPr>
            <a:r>
              <a:rPr lang="en-US" sz="3200" dirty="0">
                <a:latin typeface="Times New Roman"/>
                <a:ea typeface="Times New Roman"/>
              </a:rPr>
              <a:t>31 For if they do these things in the green wood, what will be done in the dry?"32 There were also two others, criminals, led with Him to be put to death</a:t>
            </a:r>
            <a:r>
              <a:rPr lang="en-US" sz="3200" dirty="0" smtClean="0">
                <a:latin typeface="Times New Roman"/>
                <a:ea typeface="Times New Roman"/>
              </a:rPr>
              <a:t>.</a:t>
            </a:r>
          </a:p>
          <a:p>
            <a:pPr marL="114300" indent="0">
              <a:buNone/>
            </a:pPr>
            <a:r>
              <a:rPr lang="en-US" sz="3200" dirty="0" smtClean="0">
                <a:latin typeface="Times New Roman"/>
                <a:ea typeface="Times New Roman"/>
              </a:rPr>
              <a:t>Luke 23:28-32</a:t>
            </a:r>
            <a:endParaRPr lang="en-US" sz="3200" dirty="0">
              <a:latin typeface="Times New Roman"/>
              <a:ea typeface="Times New Roman"/>
            </a:endParaRPr>
          </a:p>
        </p:txBody>
      </p:sp>
    </p:spTree>
    <p:extLst>
      <p:ext uri="{BB962C8B-B14F-4D97-AF65-F5344CB8AC3E}">
        <p14:creationId xmlns:p14="http://schemas.microsoft.com/office/powerpoint/2010/main" val="160401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The Crucifixion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smtClean="0">
                <a:latin typeface="Times New Roman"/>
                <a:ea typeface="Times New Roman"/>
              </a:rPr>
              <a:t>The Process</a:t>
            </a:r>
          </a:p>
          <a:p>
            <a:pPr marL="0" marR="0" indent="0">
              <a:spcBef>
                <a:spcPts val="0"/>
              </a:spcBef>
              <a:spcAft>
                <a:spcPts val="0"/>
              </a:spcAft>
              <a:buNone/>
            </a:pPr>
            <a:r>
              <a:rPr lang="en-US" sz="3200" dirty="0" smtClean="0">
                <a:latin typeface="Times New Roman"/>
                <a:ea typeface="Times New Roman"/>
              </a:rPr>
              <a:t>1. The </a:t>
            </a:r>
            <a:r>
              <a:rPr lang="en-US" sz="3200" dirty="0">
                <a:latin typeface="Times New Roman"/>
                <a:ea typeface="Times New Roman"/>
              </a:rPr>
              <a:t>victim would be placed on the cross, with each arm spread out, and his </a:t>
            </a:r>
            <a:r>
              <a:rPr lang="en-US" sz="3200" dirty="0" smtClean="0">
                <a:latin typeface="Times New Roman"/>
                <a:ea typeface="Times New Roman"/>
              </a:rPr>
              <a:t>legs placed </a:t>
            </a:r>
            <a:r>
              <a:rPr lang="en-US" sz="3200" dirty="0">
                <a:latin typeface="Times New Roman"/>
                <a:ea typeface="Times New Roman"/>
              </a:rPr>
              <a:t>together. </a:t>
            </a:r>
          </a:p>
          <a:p>
            <a:pPr marL="297180" lvl="1" indent="0">
              <a:spcBef>
                <a:spcPts val="0"/>
              </a:spcBef>
              <a:buNone/>
            </a:pPr>
            <a:r>
              <a:rPr lang="en-US" sz="3000" dirty="0" smtClean="0">
                <a:latin typeface="Times New Roman"/>
                <a:ea typeface="Times New Roman"/>
              </a:rPr>
              <a:t>a. Anatomically, </a:t>
            </a:r>
            <a:r>
              <a:rPr lang="en-US" sz="3000" dirty="0">
                <a:latin typeface="Times New Roman"/>
                <a:ea typeface="Times New Roman"/>
              </a:rPr>
              <a:t>the wrist is considered part of the hand. </a:t>
            </a:r>
          </a:p>
          <a:p>
            <a:pPr marL="297180" lvl="1" indent="0">
              <a:spcBef>
                <a:spcPts val="0"/>
              </a:spcBef>
              <a:buNone/>
            </a:pPr>
            <a:r>
              <a:rPr lang="en-US" sz="3000" dirty="0" smtClean="0">
                <a:latin typeface="Times New Roman"/>
                <a:ea typeface="Times New Roman"/>
              </a:rPr>
              <a:t>b. The </a:t>
            </a:r>
            <a:r>
              <a:rPr lang="en-US" sz="3000" dirty="0">
                <a:latin typeface="Times New Roman"/>
                <a:ea typeface="Times New Roman"/>
              </a:rPr>
              <a:t>nails, would have been place in the center of the </a:t>
            </a:r>
            <a:r>
              <a:rPr lang="en-US" sz="3000" dirty="0" smtClean="0">
                <a:latin typeface="Times New Roman"/>
                <a:ea typeface="Times New Roman"/>
              </a:rPr>
              <a:t>wrist</a:t>
            </a:r>
          </a:p>
          <a:p>
            <a:pPr marL="297180" lvl="1" indent="0">
              <a:spcBef>
                <a:spcPts val="0"/>
              </a:spcBef>
              <a:buNone/>
            </a:pPr>
            <a:r>
              <a:rPr lang="en-US" sz="3000" dirty="0">
                <a:latin typeface="Times New Roman"/>
                <a:ea typeface="Times New Roman"/>
              </a:rPr>
              <a:t> </a:t>
            </a:r>
            <a:r>
              <a:rPr lang="en-US" sz="3000" dirty="0" smtClean="0">
                <a:latin typeface="Times New Roman"/>
                <a:ea typeface="Times New Roman"/>
              </a:rPr>
              <a:t>   to </a:t>
            </a:r>
            <a:r>
              <a:rPr lang="en-US" sz="3000" dirty="0">
                <a:latin typeface="Times New Roman"/>
                <a:ea typeface="Times New Roman"/>
              </a:rPr>
              <a:t>prevent the nail from coming out of the hand. </a:t>
            </a:r>
          </a:p>
          <a:p>
            <a:pPr marL="297180" lvl="1" indent="0">
              <a:spcBef>
                <a:spcPts val="0"/>
              </a:spcBef>
              <a:buNone/>
            </a:pPr>
            <a:r>
              <a:rPr lang="en-US" sz="3000" dirty="0" smtClean="0">
                <a:latin typeface="Times New Roman"/>
                <a:ea typeface="Times New Roman"/>
              </a:rPr>
              <a:t>c. Because </a:t>
            </a:r>
            <a:r>
              <a:rPr lang="en-US" sz="3000" dirty="0">
                <a:latin typeface="Times New Roman"/>
                <a:ea typeface="Times New Roman"/>
              </a:rPr>
              <a:t>of the nerve in the wrist, any pressure on </a:t>
            </a:r>
            <a:r>
              <a:rPr lang="en-US" sz="3000" dirty="0" smtClean="0">
                <a:latin typeface="Times New Roman"/>
                <a:ea typeface="Times New Roman"/>
              </a:rPr>
              <a:t>the</a:t>
            </a:r>
          </a:p>
          <a:p>
            <a:pPr marL="297180" lvl="1" indent="0">
              <a:spcBef>
                <a:spcPts val="0"/>
              </a:spcBef>
              <a:buNone/>
            </a:pPr>
            <a:r>
              <a:rPr lang="en-US" sz="3000" dirty="0">
                <a:latin typeface="Times New Roman"/>
                <a:ea typeface="Times New Roman"/>
              </a:rPr>
              <a:t> </a:t>
            </a:r>
            <a:r>
              <a:rPr lang="en-US" sz="3000" dirty="0" smtClean="0">
                <a:latin typeface="Times New Roman"/>
                <a:ea typeface="Times New Roman"/>
              </a:rPr>
              <a:t>   wrist </a:t>
            </a:r>
            <a:r>
              <a:rPr lang="en-US" sz="3000" dirty="0">
                <a:latin typeface="Times New Roman"/>
                <a:ea typeface="Times New Roman"/>
              </a:rPr>
              <a:t>would of caused tremendous pain. 	</a:t>
            </a:r>
          </a:p>
          <a:p>
            <a:pPr marL="114300" indent="0">
              <a:buNone/>
            </a:pPr>
            <a:endParaRPr lang="en-US" sz="3200" dirty="0">
              <a:latin typeface="Times New Roman"/>
              <a:ea typeface="Times New Roman"/>
            </a:endParaRPr>
          </a:p>
        </p:txBody>
      </p:sp>
    </p:spTree>
    <p:extLst>
      <p:ext uri="{BB962C8B-B14F-4D97-AF65-F5344CB8AC3E}">
        <p14:creationId xmlns:p14="http://schemas.microsoft.com/office/powerpoint/2010/main" val="14292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The Crucifixion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smtClean="0">
                <a:latin typeface="Times New Roman"/>
                <a:ea typeface="Times New Roman"/>
              </a:rPr>
              <a:t>The </a:t>
            </a:r>
            <a:r>
              <a:rPr lang="en-US" sz="3200" u="sng" dirty="0">
                <a:latin typeface="Times New Roman"/>
                <a:ea typeface="Times New Roman"/>
              </a:rPr>
              <a:t>difficulties of the cross</a:t>
            </a:r>
            <a:endParaRPr lang="en-US" sz="3000" u="sng" dirty="0" smtClean="0">
              <a:latin typeface="Times New Roman"/>
              <a:ea typeface="Times New Roman"/>
            </a:endParaRPr>
          </a:p>
          <a:p>
            <a:pPr marL="114300" indent="0">
              <a:buNone/>
            </a:pPr>
            <a:r>
              <a:rPr lang="en-US" sz="3200" dirty="0" smtClean="0">
                <a:latin typeface="Times New Roman"/>
                <a:ea typeface="Times New Roman"/>
              </a:rPr>
              <a:t>1. A </a:t>
            </a:r>
            <a:r>
              <a:rPr lang="en-US" sz="3200" dirty="0">
                <a:latin typeface="Times New Roman"/>
                <a:ea typeface="Times New Roman"/>
              </a:rPr>
              <a:t>person couldn’t simply breathe on the cross normally. Because you would </a:t>
            </a:r>
            <a:r>
              <a:rPr lang="en-US" sz="3200" dirty="0" smtClean="0">
                <a:latin typeface="Times New Roman"/>
                <a:ea typeface="Times New Roman"/>
              </a:rPr>
              <a:t>be literally </a:t>
            </a:r>
            <a:r>
              <a:rPr lang="en-US" sz="3200" dirty="0">
                <a:latin typeface="Times New Roman"/>
                <a:ea typeface="Times New Roman"/>
              </a:rPr>
              <a:t>hanging by the nails in the wrist and resting on the nail in your feet.</a:t>
            </a:r>
          </a:p>
          <a:p>
            <a:pPr marL="114300" indent="0">
              <a:buNone/>
            </a:pPr>
            <a:r>
              <a:rPr lang="en-US" sz="3200" dirty="0" smtClean="0">
                <a:latin typeface="Times New Roman"/>
                <a:ea typeface="Times New Roman"/>
              </a:rPr>
              <a:t>2.For </a:t>
            </a:r>
            <a:r>
              <a:rPr lang="en-US" sz="3200" dirty="0">
                <a:latin typeface="Times New Roman"/>
                <a:ea typeface="Times New Roman"/>
              </a:rPr>
              <a:t>this reason, the victim would have to lift themselves up, causing great pain in </a:t>
            </a:r>
            <a:r>
              <a:rPr lang="en-US" sz="3200" dirty="0" smtClean="0">
                <a:latin typeface="Times New Roman"/>
                <a:ea typeface="Times New Roman"/>
              </a:rPr>
              <a:t>the wrist</a:t>
            </a:r>
            <a:r>
              <a:rPr lang="en-US" sz="3200" dirty="0">
                <a:latin typeface="Times New Roman"/>
                <a:ea typeface="Times New Roman"/>
              </a:rPr>
              <a:t>, and breathe out by lowering themselves down on the nail in their feet.</a:t>
            </a:r>
          </a:p>
          <a:p>
            <a:pPr marL="114300" indent="0">
              <a:buNone/>
            </a:pPr>
            <a:r>
              <a:rPr lang="en-US" sz="3200" dirty="0">
                <a:latin typeface="Times New Roman"/>
                <a:ea typeface="Times New Roman"/>
              </a:rPr>
              <a:t>		</a:t>
            </a:r>
          </a:p>
        </p:txBody>
      </p:sp>
    </p:spTree>
    <p:extLst>
      <p:ext uri="{BB962C8B-B14F-4D97-AF65-F5344CB8AC3E}">
        <p14:creationId xmlns:p14="http://schemas.microsoft.com/office/powerpoint/2010/main" val="23636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50"/>
            <a:ext cx="9525000" cy="711200"/>
          </a:xfrm>
        </p:spPr>
        <p:txBody>
          <a:bodyPr/>
          <a:lstStyle/>
          <a:p>
            <a:pPr algn="ctr"/>
            <a:r>
              <a:rPr lang="en-US" sz="3600" dirty="0" smtClean="0">
                <a:latin typeface="Times New Roman" panose="02020603050405020304" pitchFamily="18" charset="0"/>
                <a:cs typeface="Times New Roman" panose="02020603050405020304" pitchFamily="18" charset="0"/>
              </a:rPr>
              <a:t>The Crucifixion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19150"/>
            <a:ext cx="9829800" cy="4191000"/>
          </a:xfrm>
        </p:spPr>
        <p:txBody>
          <a:bodyPr>
            <a:noAutofit/>
          </a:bodyPr>
          <a:lstStyle/>
          <a:p>
            <a:pPr marL="114300" indent="0">
              <a:buNone/>
            </a:pPr>
            <a:r>
              <a:rPr lang="en-US" sz="3200" u="sng" dirty="0" smtClean="0">
                <a:latin typeface="Times New Roman"/>
                <a:ea typeface="Times New Roman"/>
              </a:rPr>
              <a:t>The </a:t>
            </a:r>
            <a:r>
              <a:rPr lang="en-US" sz="3200" u="sng" dirty="0">
                <a:latin typeface="Times New Roman"/>
                <a:ea typeface="Times New Roman"/>
              </a:rPr>
              <a:t>difficulties of the cross</a:t>
            </a:r>
            <a:endParaRPr lang="en-US" sz="3000" u="sng" dirty="0" smtClean="0">
              <a:latin typeface="Times New Roman"/>
              <a:ea typeface="Times New Roman"/>
            </a:endParaRPr>
          </a:p>
          <a:p>
            <a:pPr marL="114300" indent="0">
              <a:buNone/>
            </a:pPr>
            <a:r>
              <a:rPr lang="en-US" sz="3200" dirty="0">
                <a:latin typeface="Times New Roman"/>
                <a:ea typeface="Times New Roman"/>
              </a:rPr>
              <a:t>3. Therefore, the person would be alternating between terrible pain and terrible pain. </a:t>
            </a:r>
          </a:p>
          <a:p>
            <a:pPr marL="114300" indent="0">
              <a:buNone/>
            </a:pPr>
            <a:r>
              <a:rPr lang="en-US" sz="3200" dirty="0" smtClean="0">
                <a:latin typeface="Times New Roman"/>
                <a:ea typeface="Times New Roman"/>
              </a:rPr>
              <a:t>4</a:t>
            </a:r>
            <a:r>
              <a:rPr lang="en-US" sz="3200" dirty="0">
                <a:latin typeface="Times New Roman"/>
                <a:ea typeface="Times New Roman"/>
              </a:rPr>
              <a:t>. In the midst of unbearably pain, what did Christ say? </a:t>
            </a:r>
          </a:p>
          <a:p>
            <a:pPr marL="114300" indent="0">
              <a:buNone/>
            </a:pPr>
            <a:r>
              <a:rPr lang="en-US" sz="3200" i="1" dirty="0">
                <a:latin typeface="Times New Roman"/>
                <a:ea typeface="Times New Roman"/>
              </a:rPr>
              <a:t>Then Jesus said, " Father, forgive them, for they do not know what they do</a:t>
            </a:r>
            <a:r>
              <a:rPr lang="en-US" sz="3200" i="1" dirty="0" smtClean="0">
                <a:latin typeface="Times New Roman"/>
                <a:ea typeface="Times New Roman"/>
              </a:rPr>
              <a:t>.“</a:t>
            </a:r>
          </a:p>
          <a:p>
            <a:pPr marL="114300" indent="0">
              <a:buNone/>
            </a:pPr>
            <a:r>
              <a:rPr lang="en-US" sz="3200" dirty="0" smtClean="0">
                <a:latin typeface="Times New Roman"/>
                <a:ea typeface="Times New Roman"/>
              </a:rPr>
              <a:t>Luke 23:34a</a:t>
            </a:r>
            <a:endParaRPr lang="en-US" sz="3200" dirty="0">
              <a:latin typeface="Times New Roman"/>
              <a:ea typeface="Times New Roman"/>
            </a:endParaRPr>
          </a:p>
        </p:txBody>
      </p:sp>
    </p:spTree>
    <p:extLst>
      <p:ext uri="{BB962C8B-B14F-4D97-AF65-F5344CB8AC3E}">
        <p14:creationId xmlns:p14="http://schemas.microsoft.com/office/powerpoint/2010/main" val="2462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37</TotalTime>
  <Words>1298</Words>
  <Application>Microsoft Office PowerPoint</Application>
  <PresentationFormat>Custom</PresentationFormat>
  <Paragraphs>79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The Last Mile of the Way</vt:lpstr>
      <vt:lpstr>Matthew 27:32-37</vt:lpstr>
      <vt:lpstr>Matthew 27:32-37</vt:lpstr>
      <vt:lpstr>The Journey to the Cross</vt:lpstr>
      <vt:lpstr>The Journey to the Cross</vt:lpstr>
      <vt:lpstr>The Journey to the Cross</vt:lpstr>
      <vt:lpstr>The Crucifixion</vt:lpstr>
      <vt:lpstr>The Crucifixion</vt:lpstr>
      <vt:lpstr>The Crucifixion</vt:lpstr>
      <vt:lpstr>Events while on the Cross</vt:lpstr>
      <vt:lpstr>Events while on the Cross</vt:lpstr>
      <vt:lpstr>Events while on the Cross</vt:lpstr>
      <vt:lpstr>Events while on the Cross</vt:lpstr>
      <vt:lpstr>Events while on the Cross</vt:lpstr>
      <vt:lpstr>Events while on the Cross</vt:lpstr>
      <vt:lpstr>Events while on the Cross</vt:lpstr>
      <vt:lpstr>Events while on the Cross</vt:lpstr>
      <vt:lpstr>Events while on the Cross</vt:lpstr>
      <vt:lpstr>Events while on the Cross</vt:lpstr>
      <vt:lpstr>Conclusion</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Mile of the Way</dc:title>
  <dc:creator>Russ</dc:creator>
  <cp:lastModifiedBy>Russ</cp:lastModifiedBy>
  <cp:revision>21</cp:revision>
  <dcterms:created xsi:type="dcterms:W3CDTF">2014-12-29T04:05:51Z</dcterms:created>
  <dcterms:modified xsi:type="dcterms:W3CDTF">2015-01-03T05:00:44Z</dcterms:modified>
</cp:coreProperties>
</file>