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2" r:id="rId17"/>
    <p:sldId id="273" r:id="rId18"/>
    <p:sldId id="270" r:id="rId19"/>
    <p:sldId id="271" r:id="rId20"/>
  </p:sldIdLst>
  <p:sldSz cx="10972800" cy="51435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804" y="-366"/>
      </p:cViewPr>
      <p:guideLst>
        <p:guide orient="horz" pos="1620"/>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597819"/>
            <a:ext cx="932688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2914650"/>
            <a:ext cx="768096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55C119-56CD-4AC2-BBBA-282A012ABB70}"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0308D-73D8-4B1B-8729-C4A630E81A2D}" type="slidenum">
              <a:rPr lang="en-US" smtClean="0"/>
              <a:t>‹#›</a:t>
            </a:fld>
            <a:endParaRPr lang="en-US"/>
          </a:p>
        </p:txBody>
      </p:sp>
    </p:spTree>
    <p:extLst>
      <p:ext uri="{BB962C8B-B14F-4D97-AF65-F5344CB8AC3E}">
        <p14:creationId xmlns:p14="http://schemas.microsoft.com/office/powerpoint/2010/main" val="55748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5C119-56CD-4AC2-BBBA-282A012ABB70}"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0308D-73D8-4B1B-8729-C4A630E81A2D}" type="slidenum">
              <a:rPr lang="en-US" smtClean="0"/>
              <a:t>‹#›</a:t>
            </a:fld>
            <a:endParaRPr lang="en-US"/>
          </a:p>
        </p:txBody>
      </p:sp>
    </p:spTree>
    <p:extLst>
      <p:ext uri="{BB962C8B-B14F-4D97-AF65-F5344CB8AC3E}">
        <p14:creationId xmlns:p14="http://schemas.microsoft.com/office/powerpoint/2010/main" val="1926087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45956" y="154781"/>
            <a:ext cx="2962274"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9130" y="154781"/>
            <a:ext cx="8703946"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5C119-56CD-4AC2-BBBA-282A012ABB70}"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0308D-73D8-4B1B-8729-C4A630E81A2D}" type="slidenum">
              <a:rPr lang="en-US" smtClean="0"/>
              <a:t>‹#›</a:t>
            </a:fld>
            <a:endParaRPr lang="en-US"/>
          </a:p>
        </p:txBody>
      </p:sp>
    </p:spTree>
    <p:extLst>
      <p:ext uri="{BB962C8B-B14F-4D97-AF65-F5344CB8AC3E}">
        <p14:creationId xmlns:p14="http://schemas.microsoft.com/office/powerpoint/2010/main" val="843236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498110"/>
            <a:ext cx="1098130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822960" y="1314451"/>
            <a:ext cx="932688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822960" y="2708705"/>
            <a:ext cx="932688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4517" y="3714750"/>
            <a:ext cx="10977318" cy="1434066"/>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C55C119-56CD-4AC2-BBBA-282A012ABB70}" type="datetimeFigureOut">
              <a:rPr lang="en-US" smtClean="0"/>
              <a:t>4/11/2015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810308D-73D8-4B1B-8729-C4A630E81A2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55C119-56CD-4AC2-BBBA-282A012ABB70}" type="datetimeFigureOut">
              <a:rPr lang="en-US" smtClean="0"/>
              <a:t>4/11/2015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10308D-73D8-4B1B-8729-C4A630E81A2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66851" y="794784"/>
            <a:ext cx="932688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707256" y="2198784"/>
            <a:ext cx="5486400" cy="1091166"/>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C55C119-56CD-4AC2-BBBA-282A012ABB70}" type="datetimeFigureOut">
              <a:rPr lang="en-US" smtClean="0"/>
              <a:t>4/11/2015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10308D-73D8-4B1B-8729-C4A630E81A2D}" type="slidenum">
              <a:rPr lang="en-US" smtClean="0"/>
              <a:t>‹#›</a:t>
            </a:fld>
            <a:endParaRPr lang="en-US"/>
          </a:p>
        </p:txBody>
      </p:sp>
      <p:sp>
        <p:nvSpPr>
          <p:cNvPr id="7" name="Chevron 6"/>
          <p:cNvSpPr/>
          <p:nvPr/>
        </p:nvSpPr>
        <p:spPr>
          <a:xfrm>
            <a:off x="4364016" y="2254104"/>
            <a:ext cx="2194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140317" y="2254104"/>
            <a:ext cx="2194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48640" y="1110997"/>
            <a:ext cx="484632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577840" y="1110997"/>
            <a:ext cx="484632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55C119-56CD-4AC2-BBBA-282A012ABB70}" type="datetimeFigureOut">
              <a:rPr lang="en-US" smtClean="0"/>
              <a:t>4/11/2015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10308D-73D8-4B1B-8729-C4A630E81A2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204788"/>
            <a:ext cx="9875520" cy="85725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48640" y="4057650"/>
            <a:ext cx="4848226"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574032" y="4057650"/>
            <a:ext cx="4850130"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48640" y="1083221"/>
            <a:ext cx="4848226"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574031" y="1083221"/>
            <a:ext cx="4850130"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C55C119-56CD-4AC2-BBBA-282A012ABB70}" type="datetimeFigureOut">
              <a:rPr lang="en-US" smtClean="0"/>
              <a:t>4/11/2015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810308D-73D8-4B1B-8729-C4A630E81A2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C55C119-56CD-4AC2-BBBA-282A012ABB70}" type="datetimeFigureOut">
              <a:rPr lang="en-US" smtClean="0"/>
              <a:t>4/11/2015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810308D-73D8-4B1B-8729-C4A630E81A2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C55C119-56CD-4AC2-BBBA-282A012ABB70}" type="datetimeFigureOut">
              <a:rPr lang="en-US" smtClean="0"/>
              <a:t>4/11/2015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810308D-73D8-4B1B-8729-C4A630E81A2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3657600"/>
            <a:ext cx="8978131"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303520" y="4016327"/>
            <a:ext cx="4769510"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097280" y="205740"/>
            <a:ext cx="8975750"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072438" y="4805958"/>
            <a:ext cx="2304288" cy="274320"/>
          </a:xfrm>
        </p:spPr>
        <p:txBody>
          <a:bodyPr/>
          <a:lstStyle>
            <a:extLst/>
          </a:lstStyle>
          <a:p>
            <a:fld id="{FC55C119-56CD-4AC2-BBBA-282A012ABB70}" type="datetimeFigureOut">
              <a:rPr lang="en-US" smtClean="0"/>
              <a:t>4/11/2015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10308D-73D8-4B1B-8729-C4A630E81A2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5C119-56CD-4AC2-BBBA-282A012ABB70}"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0308D-73D8-4B1B-8729-C4A630E81A2D}" type="slidenum">
              <a:rPr lang="en-US" smtClean="0"/>
              <a:t>‹#›</a:t>
            </a:fld>
            <a:endParaRPr lang="en-US"/>
          </a:p>
        </p:txBody>
      </p:sp>
    </p:spTree>
    <p:extLst>
      <p:ext uri="{BB962C8B-B14F-4D97-AF65-F5344CB8AC3E}">
        <p14:creationId xmlns:p14="http://schemas.microsoft.com/office/powerpoint/2010/main" val="60372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369478" y="4082552"/>
            <a:ext cx="8595360" cy="486174"/>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74320" y="142476"/>
            <a:ext cx="1042416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C55C119-56CD-4AC2-BBBA-282A012ABB70}" type="datetimeFigureOut">
              <a:rPr lang="en-US" smtClean="0"/>
              <a:t>4/11/2015</a:t>
            </a:fld>
            <a:endParaRPr lang="en-US"/>
          </a:p>
        </p:txBody>
      </p:sp>
      <p:sp>
        <p:nvSpPr>
          <p:cNvPr id="6" name="Footer Placeholder 5"/>
          <p:cNvSpPr>
            <a:spLocks noGrp="1"/>
          </p:cNvSpPr>
          <p:nvPr>
            <p:ph type="ftr" sz="quarter" idx="11"/>
          </p:nvPr>
        </p:nvSpPr>
        <p:spPr>
          <a:xfrm>
            <a:off x="5256087" y="4805958"/>
            <a:ext cx="2820817" cy="273844"/>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810308D-73D8-4B1B-8729-C4A630E81A2D}" type="slidenum">
              <a:rPr lang="en-US" smtClean="0"/>
              <a:t>‹#›</a:t>
            </a:fld>
            <a:endParaRPr lang="en-US"/>
          </a:p>
        </p:txBody>
      </p:sp>
      <p:sp>
        <p:nvSpPr>
          <p:cNvPr id="2" name="Title 1"/>
          <p:cNvSpPr>
            <a:spLocks noGrp="1"/>
          </p:cNvSpPr>
          <p:nvPr>
            <p:ph type="title"/>
          </p:nvPr>
        </p:nvSpPr>
        <p:spPr>
          <a:xfrm>
            <a:off x="274320" y="3648842"/>
            <a:ext cx="9690518"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599128" y="4458702"/>
            <a:ext cx="5928749"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82861" y="4454258"/>
            <a:ext cx="442854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7250" y="4343440"/>
            <a:ext cx="4082777" cy="810651"/>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1084" y="4340804"/>
            <a:ext cx="4086611"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0396934" y="3741330"/>
            <a:ext cx="2194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0173235" y="3741330"/>
            <a:ext cx="2194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48640" y="1110997"/>
            <a:ext cx="9875520" cy="328955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55C119-56CD-4AC2-BBBA-282A012ABB70}" type="datetimeFigureOut">
              <a:rPr lang="en-US" smtClean="0"/>
              <a:t>4/11/2015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10308D-73D8-4B1B-8729-C4A630E81A2D}"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12816" y="205980"/>
            <a:ext cx="2132964" cy="419457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48640" y="205981"/>
            <a:ext cx="7589520" cy="419457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55C119-56CD-4AC2-BBBA-282A012ABB70}" type="datetimeFigureOut">
              <a:rPr lang="en-US" smtClean="0"/>
              <a:t>4/11/2015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10308D-73D8-4B1B-8729-C4A630E81A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3305176"/>
            <a:ext cx="932688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2180035"/>
            <a:ext cx="932688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55C119-56CD-4AC2-BBBA-282A012ABB70}"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0308D-73D8-4B1B-8729-C4A630E81A2D}" type="slidenum">
              <a:rPr lang="en-US" smtClean="0"/>
              <a:t>‹#›</a:t>
            </a:fld>
            <a:endParaRPr lang="en-US"/>
          </a:p>
        </p:txBody>
      </p:sp>
    </p:spTree>
    <p:extLst>
      <p:ext uri="{BB962C8B-B14F-4D97-AF65-F5344CB8AC3E}">
        <p14:creationId xmlns:p14="http://schemas.microsoft.com/office/powerpoint/2010/main" val="149309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9131" y="900113"/>
            <a:ext cx="583311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75121" y="900113"/>
            <a:ext cx="583311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55C119-56CD-4AC2-BBBA-282A012ABB70}"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0308D-73D8-4B1B-8729-C4A630E81A2D}" type="slidenum">
              <a:rPr lang="en-US" smtClean="0"/>
              <a:t>‹#›</a:t>
            </a:fld>
            <a:endParaRPr lang="en-US"/>
          </a:p>
        </p:txBody>
      </p:sp>
    </p:spTree>
    <p:extLst>
      <p:ext uri="{BB962C8B-B14F-4D97-AF65-F5344CB8AC3E}">
        <p14:creationId xmlns:p14="http://schemas.microsoft.com/office/powerpoint/2010/main" val="4112678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8640" y="205979"/>
            <a:ext cx="987552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151335"/>
            <a:ext cx="4848226"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8640" y="1631156"/>
            <a:ext cx="484822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1" y="1151335"/>
            <a:ext cx="485013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4031" y="1631156"/>
            <a:ext cx="485013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55C119-56CD-4AC2-BBBA-282A012ABB70}" type="datetimeFigureOut">
              <a:rPr lang="en-US" smtClean="0"/>
              <a:t>4/11/2015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0308D-73D8-4B1B-8729-C4A630E81A2D}" type="slidenum">
              <a:rPr lang="en-US" smtClean="0"/>
              <a:t>‹#›</a:t>
            </a:fld>
            <a:endParaRPr lang="en-US"/>
          </a:p>
        </p:txBody>
      </p:sp>
    </p:spTree>
    <p:extLst>
      <p:ext uri="{BB962C8B-B14F-4D97-AF65-F5344CB8AC3E}">
        <p14:creationId xmlns:p14="http://schemas.microsoft.com/office/powerpoint/2010/main" val="343462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55C119-56CD-4AC2-BBBA-282A012ABB70}" type="datetimeFigureOut">
              <a:rPr lang="en-US" smtClean="0"/>
              <a:t>4/11/2015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0308D-73D8-4B1B-8729-C4A630E81A2D}" type="slidenum">
              <a:rPr lang="en-US" smtClean="0"/>
              <a:t>‹#›</a:t>
            </a:fld>
            <a:endParaRPr lang="en-US"/>
          </a:p>
        </p:txBody>
      </p:sp>
    </p:spTree>
    <p:extLst>
      <p:ext uri="{BB962C8B-B14F-4D97-AF65-F5344CB8AC3E}">
        <p14:creationId xmlns:p14="http://schemas.microsoft.com/office/powerpoint/2010/main" val="291802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5C119-56CD-4AC2-BBBA-282A012ABB70}" type="datetimeFigureOut">
              <a:rPr lang="en-US" smtClean="0"/>
              <a:t>4/11/2015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0308D-73D8-4B1B-8729-C4A630E81A2D}" type="slidenum">
              <a:rPr lang="en-US" smtClean="0"/>
              <a:t>‹#›</a:t>
            </a:fld>
            <a:endParaRPr lang="en-US"/>
          </a:p>
        </p:txBody>
      </p:sp>
    </p:spTree>
    <p:extLst>
      <p:ext uri="{BB962C8B-B14F-4D97-AF65-F5344CB8AC3E}">
        <p14:creationId xmlns:p14="http://schemas.microsoft.com/office/powerpoint/2010/main" val="351373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04787"/>
            <a:ext cx="3609976"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90060" y="204788"/>
            <a:ext cx="61341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076326"/>
            <a:ext cx="3609976"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5C119-56CD-4AC2-BBBA-282A012ABB70}"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0308D-73D8-4B1B-8729-C4A630E81A2D}" type="slidenum">
              <a:rPr lang="en-US" smtClean="0"/>
              <a:t>‹#›</a:t>
            </a:fld>
            <a:endParaRPr lang="en-US"/>
          </a:p>
        </p:txBody>
      </p:sp>
    </p:spTree>
    <p:extLst>
      <p:ext uri="{BB962C8B-B14F-4D97-AF65-F5344CB8AC3E}">
        <p14:creationId xmlns:p14="http://schemas.microsoft.com/office/powerpoint/2010/main" val="490481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3600450"/>
            <a:ext cx="658368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0746" y="459581"/>
            <a:ext cx="658368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50746" y="4025503"/>
            <a:ext cx="658368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5C119-56CD-4AC2-BBBA-282A012ABB70}"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0308D-73D8-4B1B-8729-C4A630E81A2D}" type="slidenum">
              <a:rPr lang="en-US" smtClean="0"/>
              <a:t>‹#›</a:t>
            </a:fld>
            <a:endParaRPr lang="en-US"/>
          </a:p>
        </p:txBody>
      </p:sp>
    </p:spTree>
    <p:extLst>
      <p:ext uri="{BB962C8B-B14F-4D97-AF65-F5344CB8AC3E}">
        <p14:creationId xmlns:p14="http://schemas.microsoft.com/office/powerpoint/2010/main" val="2668728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05979"/>
            <a:ext cx="987552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8640" y="1200151"/>
            <a:ext cx="987552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8640" y="4767263"/>
            <a:ext cx="256032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C55C119-56CD-4AC2-BBBA-282A012ABB70}" type="datetimeFigureOut">
              <a:rPr lang="en-US" smtClean="0"/>
              <a:t>4/11/2015</a:t>
            </a:fld>
            <a:endParaRPr lang="en-US"/>
          </a:p>
        </p:txBody>
      </p:sp>
      <p:sp>
        <p:nvSpPr>
          <p:cNvPr id="5" name="Footer Placeholder 4"/>
          <p:cNvSpPr>
            <a:spLocks noGrp="1"/>
          </p:cNvSpPr>
          <p:nvPr>
            <p:ph type="ftr" sz="quarter" idx="3"/>
          </p:nvPr>
        </p:nvSpPr>
        <p:spPr>
          <a:xfrm>
            <a:off x="3749040" y="4767263"/>
            <a:ext cx="347472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4767263"/>
            <a:ext cx="256032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810308D-73D8-4B1B-8729-C4A630E81A2D}" type="slidenum">
              <a:rPr lang="en-US" smtClean="0"/>
              <a:t>‹#›</a:t>
            </a:fld>
            <a:endParaRPr lang="en-US"/>
          </a:p>
        </p:txBody>
      </p:sp>
    </p:spTree>
    <p:extLst>
      <p:ext uri="{BB962C8B-B14F-4D97-AF65-F5344CB8AC3E}">
        <p14:creationId xmlns:p14="http://schemas.microsoft.com/office/powerpoint/2010/main" val="4108323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99128" y="4458702"/>
            <a:ext cx="5928749"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82861" y="4454258"/>
            <a:ext cx="442854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7250" y="4343440"/>
            <a:ext cx="4082777" cy="810651"/>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1084" y="4340804"/>
            <a:ext cx="4086611"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48640" y="205979"/>
            <a:ext cx="9875520" cy="85725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548640" y="1110997"/>
            <a:ext cx="9875520" cy="339447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072438" y="4805958"/>
            <a:ext cx="2304288" cy="274320"/>
          </a:xfrm>
          <a:prstGeom prst="rect">
            <a:avLst/>
          </a:prstGeom>
        </p:spPr>
        <p:txBody>
          <a:bodyPr vert="horz" anchor="b"/>
          <a:lstStyle>
            <a:lvl1pPr algn="l" eaLnBrk="1" latinLnBrk="0" hangingPunct="1">
              <a:defRPr kumimoji="0" sz="1000">
                <a:solidFill>
                  <a:schemeClr val="tx1"/>
                </a:solidFill>
              </a:defRPr>
            </a:lvl1pPr>
            <a:extLst/>
          </a:lstStyle>
          <a:p>
            <a:fld id="{FC55C119-56CD-4AC2-BBBA-282A012ABB70}" type="datetimeFigureOut">
              <a:rPr lang="en-US" smtClean="0"/>
              <a:t>4/11/2015</a:t>
            </a:fld>
            <a:endParaRPr lang="en-US"/>
          </a:p>
        </p:txBody>
      </p:sp>
      <p:sp>
        <p:nvSpPr>
          <p:cNvPr id="22" name="Footer Placeholder 21"/>
          <p:cNvSpPr>
            <a:spLocks noGrp="1"/>
          </p:cNvSpPr>
          <p:nvPr>
            <p:ph type="ftr" sz="quarter" idx="3"/>
          </p:nvPr>
        </p:nvSpPr>
        <p:spPr>
          <a:xfrm>
            <a:off x="5256087" y="4805958"/>
            <a:ext cx="2820817" cy="273844"/>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0376726" y="4805958"/>
            <a:ext cx="438912" cy="273844"/>
          </a:xfrm>
          <a:prstGeom prst="rect">
            <a:avLst/>
          </a:prstGeom>
        </p:spPr>
        <p:txBody>
          <a:bodyPr vert="horz" anchor="b"/>
          <a:lstStyle>
            <a:lvl1pPr algn="r" eaLnBrk="1" latinLnBrk="0" hangingPunct="1">
              <a:defRPr kumimoji="0" sz="1000" b="0">
                <a:solidFill>
                  <a:schemeClr val="tx1"/>
                </a:solidFill>
              </a:defRPr>
            </a:lvl1pPr>
            <a:extLst/>
          </a:lstStyle>
          <a:p>
            <a:fld id="{5810308D-73D8-4B1B-8729-C4A630E81A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5143500"/>
          </a:xfrm>
          <a:prstGeom prst="rect">
            <a:avLst/>
          </a:prstGeom>
        </p:spPr>
      </p:pic>
      <p:sp>
        <p:nvSpPr>
          <p:cNvPr id="2" name="Title 1"/>
          <p:cNvSpPr>
            <a:spLocks noGrp="1"/>
          </p:cNvSpPr>
          <p:nvPr>
            <p:ph type="ctrTitle"/>
          </p:nvPr>
        </p:nvSpPr>
        <p:spPr>
          <a:xfrm>
            <a:off x="0" y="742950"/>
            <a:ext cx="10972800" cy="1676400"/>
          </a:xfrm>
        </p:spPr>
        <p:txBody>
          <a:bodyPr>
            <a:normAutofit/>
          </a:bodyPr>
          <a:lstStyle/>
          <a:p>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Lesson #</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Aaron’s Rod &amp; the 1</a:t>
            </a:r>
            <a:r>
              <a:rPr lang="en-US" sz="40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Plague  </a:t>
            </a:r>
            <a:endPar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Subtitle 4"/>
          <p:cNvSpPr>
            <a:spLocks noGrp="1"/>
          </p:cNvSpPr>
          <p:nvPr>
            <p:ph type="subTitle" idx="1"/>
          </p:nvPr>
        </p:nvSpPr>
        <p:spPr>
          <a:xfrm>
            <a:off x="1645920" y="3714750"/>
            <a:ext cx="7680960" cy="1314450"/>
          </a:xfrm>
        </p:spPr>
        <p:txBody>
          <a:bodyPr>
            <a:normAutofit/>
          </a:bodyPr>
          <a:lstStyle/>
          <a:p>
            <a:r>
              <a:rPr lang="en-US" sz="4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Chapter 7</a:t>
            </a:r>
            <a:endPar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0388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48640" y="666750"/>
            <a:ext cx="9875520" cy="4191000"/>
          </a:xfrm>
        </p:spPr>
        <p:txBody>
          <a:bodyPr>
            <a:normAutofit lnSpcReduction="10000"/>
          </a:bodyPr>
          <a:lstStyle/>
          <a:p>
            <a:pPr marL="109728" indent="0">
              <a:buNone/>
            </a:pPr>
            <a:r>
              <a:rPr lang="en-US" sz="3200" dirty="0">
                <a:latin typeface="Times New Roman" panose="02020603050405020304" pitchFamily="18" charset="0"/>
                <a:cs typeface="Times New Roman" panose="02020603050405020304" pitchFamily="18" charset="0"/>
              </a:rPr>
              <a:t>So the Lord said to Moses:" Pharaoh's heart is hard; he refuses to let the people go. 15 Go to Pharaoh in the morning, when he goes out to the water, and you shall stand by the river's bank to meet him; and the rod which was turned to a serpent you shall take in your hand. 16 And you shall say to him, "The Lord God of the Hebrews has sent me to you, saying, 'Let My people go, that they may serve Me in the wilderness"; but indeed, until now you would not hear! </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Moses speaks to Pharaoh </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532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48640" y="666750"/>
            <a:ext cx="9875520" cy="41910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17 Thus says the </a:t>
            </a:r>
            <a:r>
              <a:rPr lang="en-US" sz="3200" dirty="0" err="1">
                <a:latin typeface="Times New Roman" panose="02020603050405020304" pitchFamily="18" charset="0"/>
                <a:cs typeface="Times New Roman" panose="02020603050405020304" pitchFamily="18" charset="0"/>
              </a:rPr>
              <a:t>Lord:"By</a:t>
            </a:r>
            <a:r>
              <a:rPr lang="en-US" sz="3200" dirty="0">
                <a:latin typeface="Times New Roman" panose="02020603050405020304" pitchFamily="18" charset="0"/>
                <a:cs typeface="Times New Roman" panose="02020603050405020304" pitchFamily="18" charset="0"/>
              </a:rPr>
              <a:t> this you shall know that I am the Lord. Behold, I will strike the waters which are in the river with the rod that is in my hand, and they shall be turned to blood. 18 And the fish that are in the river shall die, the river shall stink, and the Egyptians will loathe to drink the water of the river." '"</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Moses speaks to Pharaoh </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4592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52400" y="666750"/>
            <a:ext cx="10744200" cy="41910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Then the Lord spoke to Moses, " Say to Aaron, ' Take your rod and stretch out your hand over the waters of Egypt, over their streams, over their rivers, over their ponds, and over all their pools of water, that they may become blood. And there shall be blood throughout all the land of Egypt, both in buckets of wood and pitchers of stone. </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 turns water into blood</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07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52400" y="666750"/>
            <a:ext cx="10744200" cy="41910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20 And Moses and Aaron did so, just as the Lord commanded. So he lifted up the rod and struck the waters that were in the river, in the sight of Pharaoh and in the sight of his servants. And all the waters that were in the river were turned to blood. 21 The fish that were in the river died, the river stank, and the Egyptians could not drink the water of the river. So there was blood throughout all the land of Egypt.</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 turns water into blood</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294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52400" y="666750"/>
            <a:ext cx="10744200" cy="41910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Then the magicians of Egypt did so with their enchantments; and Pharaoh's heart grew hard, and he did not heed them, as the Lord had said. 23 And Pharaoh turned and went into his house. Neither was his heart moved by this. 24 So all the Egyptians dug all around the river for water to drink, because they could not drink the water of the river. 25 And seven days passed after the Lord had struck the river.</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 turns water into blood</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938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52400" y="666750"/>
            <a:ext cx="10744200" cy="4191000"/>
          </a:xfrm>
        </p:spPr>
        <p:txBody>
          <a:bodyPr>
            <a:noAutofit/>
          </a:bodyPr>
          <a:lstStyle/>
          <a:p>
            <a:pPr marL="109728" indent="0">
              <a:buNone/>
            </a:pPr>
            <a:r>
              <a:rPr lang="en-US" sz="3200" dirty="0" smtClean="0">
                <a:latin typeface="Times New Roman" panose="02020603050405020304" pitchFamily="18" charset="0"/>
                <a:cs typeface="Times New Roman" panose="02020603050405020304" pitchFamily="18" charset="0"/>
              </a:rPr>
              <a:t>1. By </a:t>
            </a:r>
            <a:r>
              <a:rPr lang="en-US" sz="3200" dirty="0">
                <a:latin typeface="Times New Roman" panose="02020603050405020304" pitchFamily="18" charset="0"/>
                <a:cs typeface="Times New Roman" panose="02020603050405020304" pitchFamily="18" charset="0"/>
              </a:rPr>
              <a:t>striking the </a:t>
            </a:r>
            <a:r>
              <a:rPr lang="en-US" sz="3200" dirty="0">
                <a:latin typeface="Times New Roman" panose="02020603050405020304" pitchFamily="18" charset="0"/>
                <a:cs typeface="Times New Roman" panose="02020603050405020304" pitchFamily="18" charset="0"/>
              </a:rPr>
              <a:t>N</a:t>
            </a:r>
            <a:r>
              <a:rPr lang="en-US" sz="3200" dirty="0" smtClean="0">
                <a:latin typeface="Times New Roman" panose="02020603050405020304" pitchFamily="18" charset="0"/>
                <a:cs typeface="Times New Roman" panose="02020603050405020304" pitchFamily="18" charset="0"/>
              </a:rPr>
              <a:t>ile </a:t>
            </a:r>
            <a:r>
              <a:rPr lang="en-US" sz="3200" dirty="0">
                <a:latin typeface="Times New Roman" panose="02020603050405020304" pitchFamily="18" charset="0"/>
                <a:cs typeface="Times New Roman" panose="02020603050405020304" pitchFamily="18" charset="0"/>
              </a:rPr>
              <a:t>river God attacks one of the God’s of Egypt. The Nile river </a:t>
            </a:r>
            <a:r>
              <a:rPr lang="en-US" sz="3200" dirty="0" smtClean="0">
                <a:latin typeface="Times New Roman" panose="02020603050405020304" pitchFamily="18" charset="0"/>
                <a:cs typeface="Times New Roman" panose="02020603050405020304" pitchFamily="18" charset="0"/>
              </a:rPr>
              <a:t>was one </a:t>
            </a:r>
            <a:r>
              <a:rPr lang="en-US" sz="3200" dirty="0">
                <a:latin typeface="Times New Roman" panose="02020603050405020304" pitchFamily="18" charset="0"/>
                <a:cs typeface="Times New Roman" panose="02020603050405020304" pitchFamily="18" charset="0"/>
              </a:rPr>
              <a:t>of their many gods (God would attack each one with each plague). </a:t>
            </a:r>
            <a:endParaRPr lang="en-US" sz="3200" dirty="0" smtClean="0">
              <a:latin typeface="Times New Roman" panose="02020603050405020304" pitchFamily="18" charset="0"/>
              <a:cs typeface="Times New Roman" panose="02020603050405020304" pitchFamily="18" charset="0"/>
            </a:endParaRPr>
          </a:p>
          <a:p>
            <a:pPr marL="109728" indent="0">
              <a:buNone/>
            </a:pPr>
            <a:r>
              <a:rPr lang="en-US" sz="3200" dirty="0" smtClean="0">
                <a:latin typeface="Times New Roman" panose="02020603050405020304" pitchFamily="18" charset="0"/>
                <a:cs typeface="Times New Roman" panose="02020603050405020304" pitchFamily="18" charset="0"/>
              </a:rPr>
              <a:t>2. The </a:t>
            </a:r>
            <a:r>
              <a:rPr lang="en-US" sz="3200" dirty="0">
                <a:latin typeface="Times New Roman" panose="02020603050405020304" pitchFamily="18" charset="0"/>
                <a:cs typeface="Times New Roman" panose="02020603050405020304" pitchFamily="18" charset="0"/>
              </a:rPr>
              <a:t>Nile </a:t>
            </a:r>
            <a:r>
              <a:rPr lang="en-US" sz="3200" dirty="0" smtClean="0">
                <a:latin typeface="Times New Roman" panose="02020603050405020304" pitchFamily="18" charset="0"/>
                <a:cs typeface="Times New Roman" panose="02020603050405020304" pitchFamily="18" charset="0"/>
              </a:rPr>
              <a:t>river was </a:t>
            </a:r>
            <a:r>
              <a:rPr lang="en-US" sz="3200" dirty="0">
                <a:latin typeface="Times New Roman" panose="02020603050405020304" pitchFamily="18" charset="0"/>
                <a:cs typeface="Times New Roman" panose="02020603050405020304" pitchFamily="18" charset="0"/>
              </a:rPr>
              <a:t>also called </a:t>
            </a:r>
            <a:r>
              <a:rPr lang="en-US" sz="3200" dirty="0" err="1">
                <a:latin typeface="Times New Roman" panose="02020603050405020304" pitchFamily="18" charset="0"/>
                <a:cs typeface="Times New Roman" panose="02020603050405020304" pitchFamily="18" charset="0"/>
              </a:rPr>
              <a:t>Hapi</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marL="109728" indent="0">
              <a:buNone/>
            </a:pPr>
            <a:r>
              <a:rPr lang="en-US" sz="3200" dirty="0" smtClean="0">
                <a:latin typeface="Times New Roman" panose="02020603050405020304" pitchFamily="18" charset="0"/>
                <a:cs typeface="Times New Roman" panose="02020603050405020304" pitchFamily="18" charset="0"/>
              </a:rPr>
              <a:t>3. This </a:t>
            </a:r>
            <a:r>
              <a:rPr lang="en-US" sz="3200" dirty="0">
                <a:latin typeface="Times New Roman" panose="02020603050405020304" pitchFamily="18" charset="0"/>
                <a:cs typeface="Times New Roman" panose="02020603050405020304" pitchFamily="18" charset="0"/>
              </a:rPr>
              <a:t>god was pictured as holding a table on which are vases and flowers and fruit. This was to show that </a:t>
            </a:r>
            <a:r>
              <a:rPr lang="en-US" sz="3200" dirty="0" err="1">
                <a:latin typeface="Times New Roman" panose="02020603050405020304" pitchFamily="18" charset="0"/>
                <a:cs typeface="Times New Roman" panose="02020603050405020304" pitchFamily="18" charset="0"/>
              </a:rPr>
              <a:t>Hapi</a:t>
            </a:r>
            <a:r>
              <a:rPr lang="en-US" sz="3200" dirty="0">
                <a:latin typeface="Times New Roman" panose="02020603050405020304" pitchFamily="18" charset="0"/>
                <a:cs typeface="Times New Roman" panose="02020603050405020304" pitchFamily="18" charset="0"/>
              </a:rPr>
              <a:t> was the source of all good gifts. </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 of the Nile</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09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52400" y="666750"/>
            <a:ext cx="10744200" cy="4191000"/>
          </a:xfrm>
        </p:spPr>
        <p:txBody>
          <a:bodyPr>
            <a:noAutofit/>
          </a:bodyPr>
          <a:lstStyle/>
          <a:p>
            <a:pPr marL="109728" lvl="0" indent="0">
              <a:buNone/>
            </a:pPr>
            <a:r>
              <a:rPr lang="en-US" sz="3200" dirty="0" smtClean="0">
                <a:latin typeface="Times New Roman" panose="02020603050405020304" pitchFamily="18" charset="0"/>
                <a:cs typeface="Times New Roman" panose="02020603050405020304" pitchFamily="18" charset="0"/>
              </a:rPr>
              <a:t>4. The </a:t>
            </a:r>
            <a:r>
              <a:rPr lang="en-US" sz="3200" dirty="0">
                <a:latin typeface="Times New Roman" panose="02020603050405020304" pitchFamily="18" charset="0"/>
                <a:cs typeface="Times New Roman" panose="02020603050405020304" pitchFamily="18" charset="0"/>
              </a:rPr>
              <a:t>Egyptians had a ‘Hymn of the Nile” which has this phrase “Thou art the Lord of the poor and the needy. If thou wert overthrown in the heavens the gods would fall upon their faces and men would perish.” </a:t>
            </a:r>
          </a:p>
          <a:p>
            <a:pPr marL="109728" lvl="0" indent="0">
              <a:buNone/>
            </a:pPr>
            <a:r>
              <a:rPr lang="en-US" sz="3200" dirty="0" smtClean="0">
                <a:latin typeface="Times New Roman" panose="02020603050405020304" pitchFamily="18" charset="0"/>
                <a:cs typeface="Times New Roman" panose="02020603050405020304" pitchFamily="18" charset="0"/>
              </a:rPr>
              <a:t>5. This </a:t>
            </a:r>
            <a:r>
              <a:rPr lang="en-US" sz="3200" dirty="0">
                <a:latin typeface="Times New Roman" panose="02020603050405020304" pitchFamily="18" charset="0"/>
                <a:cs typeface="Times New Roman" panose="02020603050405020304" pitchFamily="18" charset="0"/>
              </a:rPr>
              <a:t>miracle did indeed demonstrate the fall of </a:t>
            </a:r>
            <a:r>
              <a:rPr lang="en-US" sz="3200" dirty="0" err="1">
                <a:latin typeface="Times New Roman" panose="02020603050405020304" pitchFamily="18" charset="0"/>
                <a:cs typeface="Times New Roman" panose="02020603050405020304" pitchFamily="18" charset="0"/>
              </a:rPr>
              <a:t>Hapi</a:t>
            </a:r>
            <a:r>
              <a:rPr lang="en-US" sz="3200" dirty="0">
                <a:latin typeface="Times New Roman" panose="02020603050405020304" pitchFamily="18" charset="0"/>
                <a:cs typeface="Times New Roman" panose="02020603050405020304" pitchFamily="18" charset="0"/>
              </a:rPr>
              <a:t>. Thus this Egyptian god </a:t>
            </a:r>
            <a:r>
              <a:rPr lang="en-US" sz="3200" dirty="0" smtClean="0">
                <a:latin typeface="Times New Roman" panose="02020603050405020304" pitchFamily="18" charset="0"/>
                <a:cs typeface="Times New Roman" panose="02020603050405020304" pitchFamily="18" charset="0"/>
              </a:rPr>
              <a:t>was no </a:t>
            </a:r>
            <a:r>
              <a:rPr lang="en-US" sz="3200" dirty="0">
                <a:latin typeface="Times New Roman" panose="02020603050405020304" pitchFamily="18" charset="0"/>
                <a:cs typeface="Times New Roman" panose="02020603050405020304" pitchFamily="18" charset="0"/>
              </a:rPr>
              <a:t>match for the One True God. </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 of the Nile</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084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52400" y="666750"/>
            <a:ext cx="10744200" cy="4191000"/>
          </a:xfrm>
        </p:spPr>
        <p:txBody>
          <a:bodyPr>
            <a:normAutofit/>
          </a:bodyPr>
          <a:lstStyle/>
          <a:p>
            <a:pPr marL="624078" indent="-514350">
              <a:buFont typeface="+mj-lt"/>
              <a:buAutoNum type="arabicPeriod"/>
            </a:pPr>
            <a:r>
              <a:rPr lang="en-US" sz="3200" dirty="0">
                <a:latin typeface="Times New Roman" panose="02020603050405020304" pitchFamily="18" charset="0"/>
                <a:cs typeface="Times New Roman" panose="02020603050405020304" pitchFamily="18" charset="0"/>
              </a:rPr>
              <a:t>God has revealed His reveal for us today also, through the New Testament.</a:t>
            </a:r>
          </a:p>
          <a:p>
            <a:pPr marL="624078" indent="-514350">
              <a:buFont typeface="+mj-lt"/>
              <a:buAutoNum type="arabicPeriod"/>
            </a:pPr>
            <a:r>
              <a:rPr lang="en-US" sz="3200" dirty="0">
                <a:latin typeface="Times New Roman" panose="02020603050405020304" pitchFamily="18" charset="0"/>
                <a:cs typeface="Times New Roman" panose="02020603050405020304" pitchFamily="18" charset="0"/>
              </a:rPr>
              <a:t>God will deal with the wicked.</a:t>
            </a:r>
          </a:p>
          <a:p>
            <a:pPr marL="109728" indent="0">
              <a:buNone/>
            </a:pP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Lessons for us today. </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692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52400" y="666750"/>
            <a:ext cx="10744200" cy="4191000"/>
          </a:xfrm>
        </p:spPr>
        <p:txBody>
          <a:bodyPr>
            <a:normAutofit/>
          </a:bodyPr>
          <a:lstStyle/>
          <a:p>
            <a:pPr marL="624078" lvl="0" indent="-514350">
              <a:buFont typeface="+mj-lt"/>
              <a:buAutoNum type="arabicPeriod"/>
            </a:pPr>
            <a:r>
              <a:rPr lang="en-US" sz="3200" dirty="0">
                <a:latin typeface="Times New Roman" panose="02020603050405020304" pitchFamily="18" charset="0"/>
                <a:cs typeface="Times New Roman" panose="02020603050405020304" pitchFamily="18" charset="0"/>
              </a:rPr>
              <a:t>Today, we must believe in God’s power to save us from eternal damnation, if </a:t>
            </a:r>
            <a:r>
              <a:rPr lang="en-US" sz="3200" dirty="0" smtClean="0">
                <a:latin typeface="Times New Roman" panose="02020603050405020304" pitchFamily="18" charset="0"/>
                <a:cs typeface="Times New Roman" panose="02020603050405020304" pitchFamily="18" charset="0"/>
              </a:rPr>
              <a:t>we follow </a:t>
            </a:r>
            <a:r>
              <a:rPr lang="en-US" sz="3200" dirty="0">
                <a:latin typeface="Times New Roman" panose="02020603050405020304" pitchFamily="18" charset="0"/>
                <a:cs typeface="Times New Roman" panose="02020603050405020304" pitchFamily="18" charset="0"/>
              </a:rPr>
              <a:t>Him. </a:t>
            </a:r>
            <a:endParaRPr lang="en-US" sz="3200" dirty="0" smtClean="0">
              <a:latin typeface="Times New Roman" panose="02020603050405020304" pitchFamily="18" charset="0"/>
              <a:cs typeface="Times New Roman" panose="02020603050405020304" pitchFamily="18" charset="0"/>
            </a:endParaRPr>
          </a:p>
          <a:p>
            <a:pPr marL="624078" lvl="0" indent="-514350">
              <a:buFont typeface="+mj-lt"/>
              <a:buAutoNum type="arabicPeriod"/>
            </a:pPr>
            <a:r>
              <a:rPr lang="en-US" sz="3200" dirty="0">
                <a:latin typeface="Times New Roman" panose="02020603050405020304" pitchFamily="18" charset="0"/>
                <a:cs typeface="Times New Roman" panose="02020603050405020304" pitchFamily="18" charset="0"/>
              </a:rPr>
              <a:t>Have you put your faith in Him?</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466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48640" y="666750"/>
            <a:ext cx="9875520" cy="3838719"/>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So the Lord said to Moses:" See, I have made you as God to Pharaoh, and Aaron your brother shall be your prophet. 2 You shall speak all that I command you. And Aaron your brother shall tell Pharaoh to send the children of Israel out of his land. 3 And I will harden Pharaoh's heart, and multiply My signs and My wonders in the land of Egypt. </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7:1-7</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3812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33400" y="590550"/>
            <a:ext cx="9875520" cy="40386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But Pharaoh will not heed you, so that I may lay My hand on Egypt and bring My armies and My people, the children of Israel, out of the land of Egypt by great judgments. 5 And the Egyptians shall know that I am the Lord, when I stretch out My hand on Egypt and bring out the children of Israel from among them."6 Then Moses and Aaron did so; just as the Lord commanded them, so they did. </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7:1-7</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7194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48640" y="666750"/>
            <a:ext cx="9875520" cy="41910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7 And Moses was eighty years old and Aaron eighty- three years old when they spoke to Pharaoh.</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7:1-7</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705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48640" y="666750"/>
            <a:ext cx="9875520" cy="41910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So the Lord said to Moses:" See, I have made you as God to Pharaoh, and Aaron your brother shall be your prophet. 2 You shall speak all that I command you. And Aaron your brother shall tell Pharaoh to send the children of Israel out of his land. 3 And I will harden Pharaoh's heart, and multiply My signs and My wonders in the land of Egypt. </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 tells Moses His plan for Pharaoh</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287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33400" y="590550"/>
            <a:ext cx="9875520" cy="40386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But Pharaoh will not heed you, so that I may lay My hand on Egypt and bring My armies and My people, the children of Israel, out of the land of Egypt by great judgments. 5 And the Egyptians shall know that I am the Lord, when I stretch out My hand on Egypt and bring out the children of Israel from among them."6 Then Moses and Aaron did so; just as the Lord commanded them, so they did. </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 tells Moses His plan for </a:t>
            </a: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Pharaoh</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469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48640" y="666750"/>
            <a:ext cx="9875520" cy="41910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7 And Moses was eighty years old and Aaron eighty- three years old when they spoke to Pharaoh.</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 tells Moses His plan for </a:t>
            </a: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Pharaoh</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453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48640" y="666750"/>
            <a:ext cx="9875520" cy="41910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Then the Lord spoke to Moses and Aaron, saying, 9 "When Pharaoh speaks to you, saying, ' Show a miracle for yourselves,' then you shall say to Aaron, ' Take your rod and cast it before Pharaoh, and let it become a serpent. '" 10 So Moses and Aaron went in to Pharaoh, and they did so, just as the Lord commanded. And Aaron cast down his rod before Pharaoh and before his servants, and it became a serpent</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 &amp; the rod of Aaron</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566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48640" y="666750"/>
            <a:ext cx="9875520" cy="4191000"/>
          </a:xfrm>
        </p:spPr>
        <p:txBody>
          <a:bodyPr>
            <a:normAutofit/>
          </a:bodyPr>
          <a:lstStyle/>
          <a:p>
            <a:pPr marL="109728" indent="0">
              <a:buNone/>
            </a:pPr>
            <a:r>
              <a:rPr lang="en-US" sz="3200" dirty="0">
                <a:latin typeface="Times New Roman" panose="02020603050405020304" pitchFamily="18" charset="0"/>
                <a:cs typeface="Times New Roman" panose="02020603050405020304" pitchFamily="18" charset="0"/>
              </a:rPr>
              <a:t>But Pharaoh also called the wise men and the sorcerers; so the magicians of Egypt, they also did in like manner with their enchantments. 12 For every man threw down his rod, and they became serpents. But Aaron's rod swallowed up their rods. 13 And Pharaoh's heart grew hard, and he did not heed them, as the Lord had said.</a:t>
            </a:r>
          </a:p>
        </p:txBody>
      </p:sp>
      <p:sp>
        <p:nvSpPr>
          <p:cNvPr id="2" name="Title 1"/>
          <p:cNvSpPr>
            <a:spLocks noGrp="1"/>
          </p:cNvSpPr>
          <p:nvPr>
            <p:ph type="title"/>
          </p:nvPr>
        </p:nvSpPr>
        <p:spPr>
          <a:xfrm>
            <a:off x="533400" y="57150"/>
            <a:ext cx="9875520" cy="609600"/>
          </a:xfrm>
        </p:spPr>
        <p:txBody>
          <a:bodyPr>
            <a:noAutofit/>
          </a:bodyPr>
          <a:lstStyle/>
          <a:p>
            <a:pPr algn="ctr"/>
            <a:r>
              <a:rPr lang="en-US" sz="3600" b="0" u="sng"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 &amp; the rod of Aaron</a:t>
            </a:r>
            <a:endParaRPr lang="en-US" sz="3600" b="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646606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1262</Words>
  <Application>Microsoft Office PowerPoint</Application>
  <PresentationFormat>Custom</PresentationFormat>
  <Paragraphs>41</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Concourse</vt:lpstr>
      <vt:lpstr>Exodus Lesson #4  Aaron’s Rod &amp; the 1st Plague  </vt:lpstr>
      <vt:lpstr>Exodus 7:1-7</vt:lpstr>
      <vt:lpstr>Exodus 7:1-7</vt:lpstr>
      <vt:lpstr>Exodus 7:1-7</vt:lpstr>
      <vt:lpstr>God tells Moses His plan for Pharaoh</vt:lpstr>
      <vt:lpstr>God tells Moses His plan for Pharaoh</vt:lpstr>
      <vt:lpstr>God tells Moses His plan for Pharaoh</vt:lpstr>
      <vt:lpstr>God &amp; the rod of Aaron</vt:lpstr>
      <vt:lpstr>God &amp; the rod of Aaron</vt:lpstr>
      <vt:lpstr>Moses speaks to Pharaoh </vt:lpstr>
      <vt:lpstr>Moses speaks to Pharaoh </vt:lpstr>
      <vt:lpstr>God turns water into blood</vt:lpstr>
      <vt:lpstr>God turns water into blood</vt:lpstr>
      <vt:lpstr>God turns water into blood</vt:lpstr>
      <vt:lpstr>God of the Nile</vt:lpstr>
      <vt:lpstr>God of the Nile</vt:lpstr>
      <vt:lpstr>Lessons for us today.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Exodus Lesson #4 Chapter 7</dc:title>
  <dc:creator>Admin</dc:creator>
  <cp:lastModifiedBy>Admin</cp:lastModifiedBy>
  <cp:revision>12</cp:revision>
  <dcterms:created xsi:type="dcterms:W3CDTF">2015-04-06T02:56:44Z</dcterms:created>
  <dcterms:modified xsi:type="dcterms:W3CDTF">2015-04-12T03:05:26Z</dcterms:modified>
</cp:coreProperties>
</file>